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7"/>
  </p:notesMasterIdLst>
  <p:sldIdLst>
    <p:sldId id="256" r:id="rId2"/>
    <p:sldId id="258" r:id="rId3"/>
    <p:sldId id="262" r:id="rId4"/>
    <p:sldId id="263" r:id="rId5"/>
    <p:sldId id="264" r:id="rId6"/>
    <p:sldId id="265" r:id="rId7"/>
    <p:sldId id="266" r:id="rId8"/>
    <p:sldId id="267" r:id="rId9"/>
    <p:sldId id="268" r:id="rId10"/>
    <p:sldId id="270" r:id="rId11"/>
    <p:sldId id="272" r:id="rId12"/>
    <p:sldId id="273" r:id="rId13"/>
    <p:sldId id="274" r:id="rId14"/>
    <p:sldId id="275" r:id="rId15"/>
    <p:sldId id="276" r:id="rId16"/>
    <p:sldId id="277" r:id="rId17"/>
    <p:sldId id="278" r:id="rId18"/>
    <p:sldId id="279" r:id="rId19"/>
    <p:sldId id="280" r:id="rId20"/>
    <p:sldId id="281" r:id="rId21"/>
    <p:sldId id="282" r:id="rId22"/>
    <p:sldId id="283" r:id="rId23"/>
    <p:sldId id="284" r:id="rId24"/>
    <p:sldId id="285" r:id="rId25"/>
    <p:sldId id="286" r:id="rId26"/>
    <p:sldId id="287" r:id="rId27"/>
    <p:sldId id="288" r:id="rId28"/>
    <p:sldId id="289" r:id="rId29"/>
    <p:sldId id="290" r:id="rId30"/>
    <p:sldId id="291" r:id="rId31"/>
    <p:sldId id="292" r:id="rId32"/>
    <p:sldId id="293" r:id="rId33"/>
    <p:sldId id="294" r:id="rId34"/>
    <p:sldId id="295" r:id="rId35"/>
    <p:sldId id="296" r:id="rId36"/>
    <p:sldId id="297" r:id="rId37"/>
    <p:sldId id="298" r:id="rId38"/>
    <p:sldId id="299" r:id="rId39"/>
    <p:sldId id="300" r:id="rId40"/>
    <p:sldId id="301" r:id="rId41"/>
    <p:sldId id="302" r:id="rId42"/>
    <p:sldId id="303" r:id="rId43"/>
    <p:sldId id="304" r:id="rId44"/>
    <p:sldId id="305" r:id="rId45"/>
    <p:sldId id="306" r:id="rId46"/>
    <p:sldId id="307" r:id="rId47"/>
    <p:sldId id="309" r:id="rId48"/>
    <p:sldId id="310" r:id="rId49"/>
    <p:sldId id="311" r:id="rId50"/>
    <p:sldId id="312" r:id="rId51"/>
    <p:sldId id="313" r:id="rId52"/>
    <p:sldId id="314" r:id="rId53"/>
    <p:sldId id="315" r:id="rId54"/>
    <p:sldId id="316" r:id="rId55"/>
    <p:sldId id="317" r:id="rId56"/>
    <p:sldId id="318" r:id="rId57"/>
    <p:sldId id="319" r:id="rId58"/>
    <p:sldId id="320" r:id="rId59"/>
    <p:sldId id="321" r:id="rId60"/>
    <p:sldId id="322" r:id="rId61"/>
    <p:sldId id="323" r:id="rId62"/>
    <p:sldId id="326" r:id="rId63"/>
    <p:sldId id="324" r:id="rId64"/>
    <p:sldId id="325" r:id="rId65"/>
    <p:sldId id="328" r:id="rId66"/>
    <p:sldId id="327" r:id="rId67"/>
    <p:sldId id="330" r:id="rId68"/>
    <p:sldId id="329" r:id="rId69"/>
    <p:sldId id="331" r:id="rId70"/>
    <p:sldId id="332" r:id="rId71"/>
    <p:sldId id="333" r:id="rId72"/>
    <p:sldId id="334" r:id="rId73"/>
    <p:sldId id="335" r:id="rId74"/>
    <p:sldId id="336" r:id="rId75"/>
    <p:sldId id="337" r:id="rId76"/>
    <p:sldId id="338" r:id="rId77"/>
    <p:sldId id="339" r:id="rId78"/>
    <p:sldId id="340" r:id="rId79"/>
    <p:sldId id="341" r:id="rId80"/>
    <p:sldId id="342" r:id="rId81"/>
    <p:sldId id="343" r:id="rId82"/>
    <p:sldId id="344" r:id="rId83"/>
    <p:sldId id="345" r:id="rId84"/>
    <p:sldId id="346" r:id="rId85"/>
    <p:sldId id="347" r:id="rId86"/>
    <p:sldId id="348" r:id="rId87"/>
    <p:sldId id="354" r:id="rId88"/>
    <p:sldId id="349" r:id="rId89"/>
    <p:sldId id="350" r:id="rId90"/>
    <p:sldId id="351" r:id="rId91"/>
    <p:sldId id="352" r:id="rId92"/>
    <p:sldId id="353" r:id="rId93"/>
    <p:sldId id="355" r:id="rId94"/>
    <p:sldId id="356" r:id="rId95"/>
    <p:sldId id="357" r:id="rId96"/>
    <p:sldId id="358" r:id="rId97"/>
    <p:sldId id="359" r:id="rId98"/>
    <p:sldId id="360" r:id="rId99"/>
    <p:sldId id="361" r:id="rId100"/>
    <p:sldId id="362" r:id="rId101"/>
    <p:sldId id="363" r:id="rId102"/>
    <p:sldId id="364" r:id="rId103"/>
    <p:sldId id="365" r:id="rId104"/>
    <p:sldId id="366" r:id="rId105"/>
    <p:sldId id="367" r:id="rId106"/>
    <p:sldId id="369" r:id="rId107"/>
    <p:sldId id="371" r:id="rId108"/>
    <p:sldId id="372" r:id="rId109"/>
    <p:sldId id="370" r:id="rId110"/>
    <p:sldId id="373" r:id="rId111"/>
    <p:sldId id="374" r:id="rId112"/>
    <p:sldId id="375" r:id="rId113"/>
    <p:sldId id="376" r:id="rId114"/>
    <p:sldId id="377" r:id="rId115"/>
    <p:sldId id="378" r:id="rId116"/>
    <p:sldId id="379" r:id="rId117"/>
    <p:sldId id="380" r:id="rId118"/>
    <p:sldId id="381" r:id="rId119"/>
    <p:sldId id="382" r:id="rId120"/>
    <p:sldId id="383" r:id="rId121"/>
    <p:sldId id="384" r:id="rId122"/>
    <p:sldId id="385" r:id="rId123"/>
    <p:sldId id="386" r:id="rId124"/>
    <p:sldId id="387" r:id="rId125"/>
    <p:sldId id="388" r:id="rId126"/>
    <p:sldId id="389" r:id="rId127"/>
    <p:sldId id="391" r:id="rId128"/>
    <p:sldId id="392" r:id="rId129"/>
    <p:sldId id="393" r:id="rId130"/>
    <p:sldId id="390" r:id="rId131"/>
    <p:sldId id="394" r:id="rId132"/>
    <p:sldId id="395" r:id="rId133"/>
    <p:sldId id="396" r:id="rId134"/>
    <p:sldId id="397" r:id="rId135"/>
    <p:sldId id="398" r:id="rId136"/>
  </p:sldIdLst>
  <p:sldSz cx="9144000" cy="5143500" type="screen16x9"/>
  <p:notesSz cx="6858000" cy="9144000"/>
  <p:embeddedFontLst>
    <p:embeddedFont>
      <p:font typeface="Lato" panose="02000000000000000000" pitchFamily="2" charset="0"/>
      <p:regular r:id="rId138"/>
      <p:bold r:id="rId139"/>
      <p:italic r:id="rId140"/>
      <p:boldItalic r:id="rId141"/>
    </p:embeddedFont>
    <p:embeddedFont>
      <p:font typeface="Raleway" pitchFamily="2" charset="0"/>
      <p:regular r:id="rId142"/>
      <p:bold r:id="rId143"/>
      <p:italic r:id="rId144"/>
      <p:boldItalic r:id="rId1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D390BA2-7C41-462E-BD44-CC596F61F5FF}">
  <a:tblStyle styleId="{3D390BA2-7C41-462E-BD44-CC596F61F5F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360" y="-10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 /><Relationship Id="rId117" Type="http://schemas.openxmlformats.org/officeDocument/2006/relationships/slide" Target="slides/slide116.xml" /><Relationship Id="rId21" Type="http://schemas.openxmlformats.org/officeDocument/2006/relationships/slide" Target="slides/slide20.xml" /><Relationship Id="rId42" Type="http://schemas.openxmlformats.org/officeDocument/2006/relationships/slide" Target="slides/slide41.xml" /><Relationship Id="rId47" Type="http://schemas.openxmlformats.org/officeDocument/2006/relationships/slide" Target="slides/slide46.xml" /><Relationship Id="rId63" Type="http://schemas.openxmlformats.org/officeDocument/2006/relationships/slide" Target="slides/slide62.xml" /><Relationship Id="rId68" Type="http://schemas.openxmlformats.org/officeDocument/2006/relationships/slide" Target="slides/slide67.xml" /><Relationship Id="rId84" Type="http://schemas.openxmlformats.org/officeDocument/2006/relationships/slide" Target="slides/slide83.xml" /><Relationship Id="rId89" Type="http://schemas.openxmlformats.org/officeDocument/2006/relationships/slide" Target="slides/slide88.xml" /><Relationship Id="rId112" Type="http://schemas.openxmlformats.org/officeDocument/2006/relationships/slide" Target="slides/slide111.xml" /><Relationship Id="rId133" Type="http://schemas.openxmlformats.org/officeDocument/2006/relationships/slide" Target="slides/slide132.xml" /><Relationship Id="rId138" Type="http://schemas.openxmlformats.org/officeDocument/2006/relationships/font" Target="fonts/font1.fntdata" /><Relationship Id="rId16" Type="http://schemas.openxmlformats.org/officeDocument/2006/relationships/slide" Target="slides/slide15.xml" /><Relationship Id="rId107" Type="http://schemas.openxmlformats.org/officeDocument/2006/relationships/slide" Target="slides/slide106.xml" /><Relationship Id="rId11" Type="http://schemas.openxmlformats.org/officeDocument/2006/relationships/slide" Target="slides/slide10.xml" /><Relationship Id="rId32" Type="http://schemas.openxmlformats.org/officeDocument/2006/relationships/slide" Target="slides/slide31.xml" /><Relationship Id="rId37" Type="http://schemas.openxmlformats.org/officeDocument/2006/relationships/slide" Target="slides/slide36.xml" /><Relationship Id="rId53" Type="http://schemas.openxmlformats.org/officeDocument/2006/relationships/slide" Target="slides/slide52.xml" /><Relationship Id="rId58" Type="http://schemas.openxmlformats.org/officeDocument/2006/relationships/slide" Target="slides/slide57.xml" /><Relationship Id="rId74" Type="http://schemas.openxmlformats.org/officeDocument/2006/relationships/slide" Target="slides/slide73.xml" /><Relationship Id="rId79" Type="http://schemas.openxmlformats.org/officeDocument/2006/relationships/slide" Target="slides/slide78.xml" /><Relationship Id="rId102" Type="http://schemas.openxmlformats.org/officeDocument/2006/relationships/slide" Target="slides/slide101.xml" /><Relationship Id="rId123" Type="http://schemas.openxmlformats.org/officeDocument/2006/relationships/slide" Target="slides/slide122.xml" /><Relationship Id="rId128" Type="http://schemas.openxmlformats.org/officeDocument/2006/relationships/slide" Target="slides/slide127.xml" /><Relationship Id="rId144" Type="http://schemas.openxmlformats.org/officeDocument/2006/relationships/font" Target="fonts/font7.fntdata" /><Relationship Id="rId149" Type="http://schemas.openxmlformats.org/officeDocument/2006/relationships/tableStyles" Target="tableStyles.xml" /><Relationship Id="rId5" Type="http://schemas.openxmlformats.org/officeDocument/2006/relationships/slide" Target="slides/slide4.xml" /><Relationship Id="rId90" Type="http://schemas.openxmlformats.org/officeDocument/2006/relationships/slide" Target="slides/slide89.xml" /><Relationship Id="rId95" Type="http://schemas.openxmlformats.org/officeDocument/2006/relationships/slide" Target="slides/slide94.xml" /><Relationship Id="rId22" Type="http://schemas.openxmlformats.org/officeDocument/2006/relationships/slide" Target="slides/slide21.xml" /><Relationship Id="rId27" Type="http://schemas.openxmlformats.org/officeDocument/2006/relationships/slide" Target="slides/slide26.xml" /><Relationship Id="rId43" Type="http://schemas.openxmlformats.org/officeDocument/2006/relationships/slide" Target="slides/slide42.xml" /><Relationship Id="rId48" Type="http://schemas.openxmlformats.org/officeDocument/2006/relationships/slide" Target="slides/slide47.xml" /><Relationship Id="rId64" Type="http://schemas.openxmlformats.org/officeDocument/2006/relationships/slide" Target="slides/slide63.xml" /><Relationship Id="rId69" Type="http://schemas.openxmlformats.org/officeDocument/2006/relationships/slide" Target="slides/slide68.xml" /><Relationship Id="rId113" Type="http://schemas.openxmlformats.org/officeDocument/2006/relationships/slide" Target="slides/slide112.xml" /><Relationship Id="rId118" Type="http://schemas.openxmlformats.org/officeDocument/2006/relationships/slide" Target="slides/slide117.xml" /><Relationship Id="rId134" Type="http://schemas.openxmlformats.org/officeDocument/2006/relationships/slide" Target="slides/slide133.xml" /><Relationship Id="rId139" Type="http://schemas.openxmlformats.org/officeDocument/2006/relationships/font" Target="fonts/font2.fntdata" /><Relationship Id="rId80" Type="http://schemas.openxmlformats.org/officeDocument/2006/relationships/slide" Target="slides/slide79.xml" /><Relationship Id="rId85" Type="http://schemas.openxmlformats.org/officeDocument/2006/relationships/slide" Target="slides/slide84.xml" /><Relationship Id="rId3" Type="http://schemas.openxmlformats.org/officeDocument/2006/relationships/slide" Target="slides/slide2.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slide" Target="slides/slide45.xml" /><Relationship Id="rId59" Type="http://schemas.openxmlformats.org/officeDocument/2006/relationships/slide" Target="slides/slide58.xml" /><Relationship Id="rId67" Type="http://schemas.openxmlformats.org/officeDocument/2006/relationships/slide" Target="slides/slide66.xml" /><Relationship Id="rId103" Type="http://schemas.openxmlformats.org/officeDocument/2006/relationships/slide" Target="slides/slide102.xml" /><Relationship Id="rId108" Type="http://schemas.openxmlformats.org/officeDocument/2006/relationships/slide" Target="slides/slide107.xml" /><Relationship Id="rId116" Type="http://schemas.openxmlformats.org/officeDocument/2006/relationships/slide" Target="slides/slide115.xml" /><Relationship Id="rId124" Type="http://schemas.openxmlformats.org/officeDocument/2006/relationships/slide" Target="slides/slide123.xml" /><Relationship Id="rId129" Type="http://schemas.openxmlformats.org/officeDocument/2006/relationships/slide" Target="slides/slide128.xml" /><Relationship Id="rId137" Type="http://schemas.openxmlformats.org/officeDocument/2006/relationships/notesMaster" Target="notesMasters/notesMaster1.xml" /><Relationship Id="rId20" Type="http://schemas.openxmlformats.org/officeDocument/2006/relationships/slide" Target="slides/slide19.xml" /><Relationship Id="rId41" Type="http://schemas.openxmlformats.org/officeDocument/2006/relationships/slide" Target="slides/slide40.xml" /><Relationship Id="rId54" Type="http://schemas.openxmlformats.org/officeDocument/2006/relationships/slide" Target="slides/slide53.xml" /><Relationship Id="rId62" Type="http://schemas.openxmlformats.org/officeDocument/2006/relationships/slide" Target="slides/slide61.xml" /><Relationship Id="rId70" Type="http://schemas.openxmlformats.org/officeDocument/2006/relationships/slide" Target="slides/slide69.xml" /><Relationship Id="rId75" Type="http://schemas.openxmlformats.org/officeDocument/2006/relationships/slide" Target="slides/slide74.xml" /><Relationship Id="rId83" Type="http://schemas.openxmlformats.org/officeDocument/2006/relationships/slide" Target="slides/slide82.xml" /><Relationship Id="rId88" Type="http://schemas.openxmlformats.org/officeDocument/2006/relationships/slide" Target="slides/slide87.xml" /><Relationship Id="rId91" Type="http://schemas.openxmlformats.org/officeDocument/2006/relationships/slide" Target="slides/slide90.xml" /><Relationship Id="rId96" Type="http://schemas.openxmlformats.org/officeDocument/2006/relationships/slide" Target="slides/slide95.xml" /><Relationship Id="rId111" Type="http://schemas.openxmlformats.org/officeDocument/2006/relationships/slide" Target="slides/slide110.xml" /><Relationship Id="rId132" Type="http://schemas.openxmlformats.org/officeDocument/2006/relationships/slide" Target="slides/slide131.xml" /><Relationship Id="rId140" Type="http://schemas.openxmlformats.org/officeDocument/2006/relationships/font" Target="fonts/font3.fntdata" /><Relationship Id="rId145" Type="http://schemas.openxmlformats.org/officeDocument/2006/relationships/font" Target="fonts/font8.fntdata" /><Relationship Id="rId1" Type="http://schemas.openxmlformats.org/officeDocument/2006/relationships/slideMaster" Target="slideMasters/slideMaster1.xml" /><Relationship Id="rId6" Type="http://schemas.openxmlformats.org/officeDocument/2006/relationships/slide" Target="slides/slide5.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slide" Target="slides/slide48.xml" /><Relationship Id="rId57" Type="http://schemas.openxmlformats.org/officeDocument/2006/relationships/slide" Target="slides/slide56.xml" /><Relationship Id="rId106" Type="http://schemas.openxmlformats.org/officeDocument/2006/relationships/slide" Target="slides/slide105.xml" /><Relationship Id="rId114" Type="http://schemas.openxmlformats.org/officeDocument/2006/relationships/slide" Target="slides/slide113.xml" /><Relationship Id="rId119" Type="http://schemas.openxmlformats.org/officeDocument/2006/relationships/slide" Target="slides/slide118.xml" /><Relationship Id="rId127" Type="http://schemas.openxmlformats.org/officeDocument/2006/relationships/slide" Target="slides/slide126.xml" /><Relationship Id="rId10" Type="http://schemas.openxmlformats.org/officeDocument/2006/relationships/slide" Target="slides/slide9.xml" /><Relationship Id="rId31" Type="http://schemas.openxmlformats.org/officeDocument/2006/relationships/slide" Target="slides/slide30.xml" /><Relationship Id="rId44" Type="http://schemas.openxmlformats.org/officeDocument/2006/relationships/slide" Target="slides/slide43.xml" /><Relationship Id="rId52" Type="http://schemas.openxmlformats.org/officeDocument/2006/relationships/slide" Target="slides/slide51.xml" /><Relationship Id="rId60" Type="http://schemas.openxmlformats.org/officeDocument/2006/relationships/slide" Target="slides/slide59.xml" /><Relationship Id="rId65" Type="http://schemas.openxmlformats.org/officeDocument/2006/relationships/slide" Target="slides/slide64.xml" /><Relationship Id="rId73" Type="http://schemas.openxmlformats.org/officeDocument/2006/relationships/slide" Target="slides/slide72.xml" /><Relationship Id="rId78" Type="http://schemas.openxmlformats.org/officeDocument/2006/relationships/slide" Target="slides/slide77.xml" /><Relationship Id="rId81" Type="http://schemas.openxmlformats.org/officeDocument/2006/relationships/slide" Target="slides/slide80.xml" /><Relationship Id="rId86" Type="http://schemas.openxmlformats.org/officeDocument/2006/relationships/slide" Target="slides/slide85.xml" /><Relationship Id="rId94" Type="http://schemas.openxmlformats.org/officeDocument/2006/relationships/slide" Target="slides/slide93.xml" /><Relationship Id="rId99" Type="http://schemas.openxmlformats.org/officeDocument/2006/relationships/slide" Target="slides/slide98.xml" /><Relationship Id="rId101" Type="http://schemas.openxmlformats.org/officeDocument/2006/relationships/slide" Target="slides/slide100.xml" /><Relationship Id="rId122" Type="http://schemas.openxmlformats.org/officeDocument/2006/relationships/slide" Target="slides/slide121.xml" /><Relationship Id="rId130" Type="http://schemas.openxmlformats.org/officeDocument/2006/relationships/slide" Target="slides/slide129.xml" /><Relationship Id="rId135" Type="http://schemas.openxmlformats.org/officeDocument/2006/relationships/slide" Target="slides/slide134.xml" /><Relationship Id="rId143" Type="http://schemas.openxmlformats.org/officeDocument/2006/relationships/font" Target="fonts/font6.fntdata" /><Relationship Id="rId148" Type="http://schemas.openxmlformats.org/officeDocument/2006/relationships/theme" Target="theme/theme1.xml" /><Relationship Id="rId4" Type="http://schemas.openxmlformats.org/officeDocument/2006/relationships/slide" Target="slides/slide3.xml" /><Relationship Id="rId9" Type="http://schemas.openxmlformats.org/officeDocument/2006/relationships/slide" Target="slides/slide8.xml" /><Relationship Id="rId13" Type="http://schemas.openxmlformats.org/officeDocument/2006/relationships/slide" Target="slides/slide12.xml" /><Relationship Id="rId18" Type="http://schemas.openxmlformats.org/officeDocument/2006/relationships/slide" Target="slides/slide17.xml" /><Relationship Id="rId39" Type="http://schemas.openxmlformats.org/officeDocument/2006/relationships/slide" Target="slides/slide38.xml" /><Relationship Id="rId109" Type="http://schemas.openxmlformats.org/officeDocument/2006/relationships/slide" Target="slides/slide108.xml" /><Relationship Id="rId34" Type="http://schemas.openxmlformats.org/officeDocument/2006/relationships/slide" Target="slides/slide33.xml" /><Relationship Id="rId50" Type="http://schemas.openxmlformats.org/officeDocument/2006/relationships/slide" Target="slides/slide49.xml" /><Relationship Id="rId55" Type="http://schemas.openxmlformats.org/officeDocument/2006/relationships/slide" Target="slides/slide54.xml" /><Relationship Id="rId76" Type="http://schemas.openxmlformats.org/officeDocument/2006/relationships/slide" Target="slides/slide75.xml" /><Relationship Id="rId97" Type="http://schemas.openxmlformats.org/officeDocument/2006/relationships/slide" Target="slides/slide96.xml" /><Relationship Id="rId104" Type="http://schemas.openxmlformats.org/officeDocument/2006/relationships/slide" Target="slides/slide103.xml" /><Relationship Id="rId120" Type="http://schemas.openxmlformats.org/officeDocument/2006/relationships/slide" Target="slides/slide119.xml" /><Relationship Id="rId125" Type="http://schemas.openxmlformats.org/officeDocument/2006/relationships/slide" Target="slides/slide124.xml" /><Relationship Id="rId141" Type="http://schemas.openxmlformats.org/officeDocument/2006/relationships/font" Target="fonts/font4.fntdata" /><Relationship Id="rId146" Type="http://schemas.openxmlformats.org/officeDocument/2006/relationships/presProps" Target="presProps.xml" /><Relationship Id="rId7" Type="http://schemas.openxmlformats.org/officeDocument/2006/relationships/slide" Target="slides/slide6.xml" /><Relationship Id="rId71" Type="http://schemas.openxmlformats.org/officeDocument/2006/relationships/slide" Target="slides/slide70.xml" /><Relationship Id="rId92" Type="http://schemas.openxmlformats.org/officeDocument/2006/relationships/slide" Target="slides/slide91.xml" /><Relationship Id="rId2" Type="http://schemas.openxmlformats.org/officeDocument/2006/relationships/slide" Target="slides/slide1.xml" /><Relationship Id="rId29" Type="http://schemas.openxmlformats.org/officeDocument/2006/relationships/slide" Target="slides/slide28.xml" /><Relationship Id="rId24" Type="http://schemas.openxmlformats.org/officeDocument/2006/relationships/slide" Target="slides/slide23.xml" /><Relationship Id="rId40" Type="http://schemas.openxmlformats.org/officeDocument/2006/relationships/slide" Target="slides/slide39.xml" /><Relationship Id="rId45" Type="http://schemas.openxmlformats.org/officeDocument/2006/relationships/slide" Target="slides/slide44.xml" /><Relationship Id="rId66" Type="http://schemas.openxmlformats.org/officeDocument/2006/relationships/slide" Target="slides/slide65.xml" /><Relationship Id="rId87" Type="http://schemas.openxmlformats.org/officeDocument/2006/relationships/slide" Target="slides/slide86.xml" /><Relationship Id="rId110" Type="http://schemas.openxmlformats.org/officeDocument/2006/relationships/slide" Target="slides/slide109.xml" /><Relationship Id="rId115" Type="http://schemas.openxmlformats.org/officeDocument/2006/relationships/slide" Target="slides/slide114.xml" /><Relationship Id="rId131" Type="http://schemas.openxmlformats.org/officeDocument/2006/relationships/slide" Target="slides/slide130.xml" /><Relationship Id="rId136" Type="http://schemas.openxmlformats.org/officeDocument/2006/relationships/slide" Target="slides/slide135.xml" /><Relationship Id="rId61" Type="http://schemas.openxmlformats.org/officeDocument/2006/relationships/slide" Target="slides/slide60.xml" /><Relationship Id="rId82" Type="http://schemas.openxmlformats.org/officeDocument/2006/relationships/slide" Target="slides/slide81.xml" /><Relationship Id="rId19" Type="http://schemas.openxmlformats.org/officeDocument/2006/relationships/slide" Target="slides/slide18.xml" /><Relationship Id="rId14" Type="http://schemas.openxmlformats.org/officeDocument/2006/relationships/slide" Target="slides/slide13.xml" /><Relationship Id="rId30" Type="http://schemas.openxmlformats.org/officeDocument/2006/relationships/slide" Target="slides/slide29.xml" /><Relationship Id="rId35" Type="http://schemas.openxmlformats.org/officeDocument/2006/relationships/slide" Target="slides/slide34.xml" /><Relationship Id="rId56" Type="http://schemas.openxmlformats.org/officeDocument/2006/relationships/slide" Target="slides/slide55.xml" /><Relationship Id="rId77" Type="http://schemas.openxmlformats.org/officeDocument/2006/relationships/slide" Target="slides/slide76.xml" /><Relationship Id="rId100" Type="http://schemas.openxmlformats.org/officeDocument/2006/relationships/slide" Target="slides/slide99.xml" /><Relationship Id="rId105" Type="http://schemas.openxmlformats.org/officeDocument/2006/relationships/slide" Target="slides/slide104.xml" /><Relationship Id="rId126" Type="http://schemas.openxmlformats.org/officeDocument/2006/relationships/slide" Target="slides/slide125.xml" /><Relationship Id="rId147" Type="http://schemas.openxmlformats.org/officeDocument/2006/relationships/viewProps" Target="viewProps.xml" /><Relationship Id="rId8" Type="http://schemas.openxmlformats.org/officeDocument/2006/relationships/slide" Target="slides/slide7.xml" /><Relationship Id="rId51" Type="http://schemas.openxmlformats.org/officeDocument/2006/relationships/slide" Target="slides/slide50.xml" /><Relationship Id="rId72" Type="http://schemas.openxmlformats.org/officeDocument/2006/relationships/slide" Target="slides/slide71.xml" /><Relationship Id="rId93" Type="http://schemas.openxmlformats.org/officeDocument/2006/relationships/slide" Target="slides/slide92.xml" /><Relationship Id="rId98" Type="http://schemas.openxmlformats.org/officeDocument/2006/relationships/slide" Target="slides/slide97.xml" /><Relationship Id="rId121" Type="http://schemas.openxmlformats.org/officeDocument/2006/relationships/slide" Target="slides/slide120.xml" /><Relationship Id="rId142" Type="http://schemas.openxmlformats.org/officeDocument/2006/relationships/font" Target="fonts/font5.fntdata" /></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 /><Relationship Id="rId1" Type="http://schemas.openxmlformats.org/officeDocument/2006/relationships/notesMaster" Target="../notesMasters/notesMaster1.xml" /></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 /><Relationship Id="rId1" Type="http://schemas.openxmlformats.org/officeDocument/2006/relationships/notesMaster" Target="../notesMasters/notesMaster1.xml" /></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 /><Relationship Id="rId1" Type="http://schemas.openxmlformats.org/officeDocument/2006/relationships/notesMaster" Target="../notesMasters/notesMaster1.xml" /></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 /><Relationship Id="rId1" Type="http://schemas.openxmlformats.org/officeDocument/2006/relationships/notesMaster" Target="../notesMasters/notesMaster1.xml" /></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 /><Relationship Id="rId1" Type="http://schemas.openxmlformats.org/officeDocument/2006/relationships/notesMaster" Target="../notesMasters/notesMaster1.xml" /></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 /><Relationship Id="rId1" Type="http://schemas.openxmlformats.org/officeDocument/2006/relationships/notesMaster" Target="../notesMasters/notesMaster1.xml" /></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 /><Relationship Id="rId1" Type="http://schemas.openxmlformats.org/officeDocument/2006/relationships/notesMaster" Target="../notesMasters/notesMaster1.xml" /></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 /><Relationship Id="rId1" Type="http://schemas.openxmlformats.org/officeDocument/2006/relationships/notesMaster" Target="../notesMasters/notesMaster1.xml" /></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 /><Relationship Id="rId1" Type="http://schemas.openxmlformats.org/officeDocument/2006/relationships/notesMaster" Target="../notesMasters/notesMaster1.xml" /></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 /><Relationship Id="rId1" Type="http://schemas.openxmlformats.org/officeDocument/2006/relationships/notesMaster" Target="../notesMasters/notesMaster1.xml" /></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 /><Relationship Id="rId1" Type="http://schemas.openxmlformats.org/officeDocument/2006/relationships/notesMaster" Target="../notesMasters/notesMaster1.xml" /></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 /><Relationship Id="rId1" Type="http://schemas.openxmlformats.org/officeDocument/2006/relationships/notesMaster" Target="../notesMasters/notesMaster1.xml" /></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 /><Relationship Id="rId1" Type="http://schemas.openxmlformats.org/officeDocument/2006/relationships/notesMaster" Target="../notesMasters/notesMaster1.xml" /></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 /><Relationship Id="rId1" Type="http://schemas.openxmlformats.org/officeDocument/2006/relationships/notesMaster" Target="../notesMasters/notesMaster1.xml" /></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 /><Relationship Id="rId1" Type="http://schemas.openxmlformats.org/officeDocument/2006/relationships/notesMaster" Target="../notesMasters/notesMaster1.xml" /></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 /><Relationship Id="rId1" Type="http://schemas.openxmlformats.org/officeDocument/2006/relationships/notesMaster" Target="../notesMasters/notesMaster1.xml" /></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 /><Relationship Id="rId1" Type="http://schemas.openxmlformats.org/officeDocument/2006/relationships/notesMaster" Target="../notesMasters/notesMaster1.xml" /></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 /><Relationship Id="rId1" Type="http://schemas.openxmlformats.org/officeDocument/2006/relationships/notesMaster" Target="../notesMasters/notesMaster1.xml" /></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 /><Relationship Id="rId1" Type="http://schemas.openxmlformats.org/officeDocument/2006/relationships/notesMaster" Target="../notesMasters/notesMaster1.xml" /></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 /><Relationship Id="rId1" Type="http://schemas.openxmlformats.org/officeDocument/2006/relationships/notesMaster" Target="../notesMasters/notesMaster1.xml" /></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 /><Relationship Id="rId1" Type="http://schemas.openxmlformats.org/officeDocument/2006/relationships/notesMaster" Target="../notesMasters/notesMaster1.xml" /></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 /><Relationship Id="rId1" Type="http://schemas.openxmlformats.org/officeDocument/2006/relationships/notesMaster" Target="../notesMasters/notesMaster1.xml" /></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 /><Relationship Id="rId1" Type="http://schemas.openxmlformats.org/officeDocument/2006/relationships/notesMaster" Target="../notesMasters/notesMaster1.xml" /></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 /><Relationship Id="rId1" Type="http://schemas.openxmlformats.org/officeDocument/2006/relationships/notesMaster" Target="../notesMasters/notesMaster1.xml" /></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 /><Relationship Id="rId1" Type="http://schemas.openxmlformats.org/officeDocument/2006/relationships/notesMaster" Target="../notesMasters/notesMaster1.xml" /></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 /><Relationship Id="rId1" Type="http://schemas.openxmlformats.org/officeDocument/2006/relationships/notesMaster" Target="../notesMasters/notesMaster1.xml" /></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 /><Relationship Id="rId1" Type="http://schemas.openxmlformats.org/officeDocument/2006/relationships/notesMaster" Target="../notesMasters/notesMaster1.xml" /></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9199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9199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1c1e61ecc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1c1e61ecc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51c1e61e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51c1e61ecc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51c1e61ecc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51c1e61ecc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1c1e61ecc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51c1e61ecc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27b5485c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27b5485c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527b5485c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527b5485c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51c1e61ecc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51c1e61ecc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51c1e61ecc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51c1e61ecc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525a22eb4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525a22eb4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25a22eb4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25a22eb4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91993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91993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25a22eb4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25a22eb4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525a22eb4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525a22eb4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525a22eb44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525a22eb44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525a22eb44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525a22eb44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525a22eb44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525a22eb44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25a22eb44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25a22eb44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525a22eb44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525a22eb44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525a22eb4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525a22eb4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525a22eb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525a22eb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525a22eb44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525a22eb44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51c1e61ecc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51c1e61ecc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525a22eb44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525a22eb44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525a22eb44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525a22eb44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525a22eb4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525a22eb4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525a22eb44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525a22eb44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525a22eb44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25a22eb44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525a22eb44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525a22eb44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525a22eb44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525a22eb44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525a22eb44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525a22eb44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525a22eb44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525a22eb44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525a22eb44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525a22eb44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51c1e61ecc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51c1e61ecc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525a22eb44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525a22eb44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525a22eb44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525a22eb44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525a22eb44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525a22eb44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525a22eb44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525a22eb44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525a22eb44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525a22eb44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525a22eb44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525a22eb44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525a22eb44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525a22eb44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5269ba85bc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5269ba85bc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Mobile App to help people price houses</a:t>
            </a:r>
            <a:endParaRPr/>
          </a:p>
          <a:p>
            <a:pPr marL="0" lvl="0" indent="0" algn="l" rtl="0">
              <a:spcBef>
                <a:spcPts val="0"/>
              </a:spcBef>
              <a:spcAft>
                <a:spcPts val="0"/>
              </a:spcAft>
              <a:buNone/>
            </a:pPr>
            <a:r>
              <a:rPr lang="en"/>
              <a:t>Machine Learning system: A &gt; B</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5269ba85b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5269ba85b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5269ba85bc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269ba85b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51c1e61ecc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51c1e61ecc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1400" b="1">
                <a:latin typeface="Lato"/>
                <a:ea typeface="Lato"/>
                <a:cs typeface="Lato"/>
                <a:sym typeface="Lato"/>
              </a:rPr>
              <a:t>There is a lot of excitement but also a lot of unnecessary hype about AI.</a:t>
            </a:r>
            <a:endParaRPr sz="1400" b="1">
              <a:latin typeface="Lato"/>
              <a:ea typeface="Lato"/>
              <a:cs typeface="Lato"/>
              <a:sym typeface="Lato"/>
            </a:endParaRPr>
          </a:p>
          <a:p>
            <a:pPr marL="0" lvl="0" indent="0" algn="l" rtl="0">
              <a:spcBef>
                <a:spcPts val="0"/>
              </a:spcBef>
              <a:spcAft>
                <a:spcPts val="0"/>
              </a:spcAft>
              <a:buNone/>
            </a:pPr>
            <a:r>
              <a:rPr lang="en" sz="1400" b="1">
                <a:latin typeface="Lato"/>
                <a:ea typeface="Lato"/>
                <a:cs typeface="Lato"/>
                <a:sym typeface="Lato"/>
              </a:rPr>
              <a:t>AI is actually two separate ideas.</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5269ba85bc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5269ba85bc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5269ba85bc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5269ba85b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5269ba85bc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5269ba85bc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5269ba85bc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5269ba85bc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5269ba85b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5269ba85b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51c1e61ecc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51c1e61ecc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51c1e61ecc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51c1e61ecc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1c1e61ecc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1c1e61ecc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51c1e61ecc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51c1e61ecc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Ref idx="1001">
        <a:schemeClr val="bg1"/>
      </p:bgRef>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tx2"/>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200" lvl="0" indent="-311150">
              <a:spcBef>
                <a:spcPts val="0"/>
              </a:spcBef>
              <a:spcAft>
                <a:spcPts val="0"/>
              </a:spcAft>
              <a:buClr>
                <a:schemeClr val="lt1"/>
              </a:buClr>
              <a:buSzPts val="1300"/>
              <a:buChar char="●"/>
              <a:defRPr>
                <a:solidFill>
                  <a:schemeClr val="tx2"/>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Ref idx="1001">
        <a:schemeClr val="bg1"/>
      </p:bgRef>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600"/>
              <a:buNone/>
              <a:defRPr sz="3600">
                <a:solidFill>
                  <a:schemeClr val="tx2"/>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Ref idx="1001">
        <a:schemeClr val="bg1"/>
      </p:bgRef>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tx2"/>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2.xml" /></Relationships>
</file>

<file path=ppt/slides/_rels/slide100.xml.rels><?xml version="1.0" encoding="UTF-8" standalone="yes"?>
<Relationships xmlns="http://schemas.openxmlformats.org/package/2006/relationships"><Relationship Id="rId2" Type="http://schemas.openxmlformats.org/officeDocument/2006/relationships/image" Target="../media/image51.png" /><Relationship Id="rId1" Type="http://schemas.openxmlformats.org/officeDocument/2006/relationships/slideLayout" Target="../slideLayouts/slideLayout3.xml" /></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02.xml.rels><?xml version="1.0" encoding="UTF-8" standalone="yes"?>
<Relationships xmlns="http://schemas.openxmlformats.org/package/2006/relationships"><Relationship Id="rId2" Type="http://schemas.openxmlformats.org/officeDocument/2006/relationships/image" Target="../media/image52.png" /><Relationship Id="rId1" Type="http://schemas.openxmlformats.org/officeDocument/2006/relationships/slideLayout" Target="../slideLayouts/slideLayout3.xml" /></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06.xml.rels><?xml version="1.0" encoding="UTF-8" standalone="yes"?>
<Relationships xmlns="http://schemas.openxmlformats.org/package/2006/relationships"><Relationship Id="rId2" Type="http://schemas.openxmlformats.org/officeDocument/2006/relationships/image" Target="../media/image53.png" /><Relationship Id="rId1" Type="http://schemas.openxmlformats.org/officeDocument/2006/relationships/slideLayout" Target="../slideLayouts/slideLayout3.xml" /></Relationships>
</file>

<file path=ppt/slides/_rels/slide107.xml.rels><?xml version="1.0" encoding="UTF-8" standalone="yes"?>
<Relationships xmlns="http://schemas.openxmlformats.org/package/2006/relationships"><Relationship Id="rId2" Type="http://schemas.openxmlformats.org/officeDocument/2006/relationships/image" Target="../media/image54.png" /><Relationship Id="rId1" Type="http://schemas.openxmlformats.org/officeDocument/2006/relationships/slideLayout" Target="../slideLayouts/slideLayout3.xml" /></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1.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11.xml" /><Relationship Id="rId1" Type="http://schemas.openxmlformats.org/officeDocument/2006/relationships/slideLayout" Target="../slideLayouts/slideLayout3.xml" /><Relationship Id="rId5" Type="http://schemas.openxmlformats.org/officeDocument/2006/relationships/image" Target="../media/image7.png" /><Relationship Id="rId4" Type="http://schemas.openxmlformats.org/officeDocument/2006/relationships/image" Target="../media/image6.png" /></Relationships>
</file>

<file path=ppt/slides/_rels/slide110.xml.rels><?xml version="1.0" encoding="UTF-8" standalone="yes"?>
<Relationships xmlns="http://schemas.openxmlformats.org/package/2006/relationships"><Relationship Id="rId2" Type="http://schemas.openxmlformats.org/officeDocument/2006/relationships/image" Target="../media/image55.png" /><Relationship Id="rId1" Type="http://schemas.openxmlformats.org/officeDocument/2006/relationships/slideLayout" Target="../slideLayouts/slideLayout3.xml" /></Relationships>
</file>

<file path=ppt/slides/_rels/slide111.xml.rels><?xml version="1.0" encoding="UTF-8" standalone="yes"?>
<Relationships xmlns="http://schemas.openxmlformats.org/package/2006/relationships"><Relationship Id="rId2" Type="http://schemas.openxmlformats.org/officeDocument/2006/relationships/image" Target="../media/image56.png" /><Relationship Id="rId1" Type="http://schemas.openxmlformats.org/officeDocument/2006/relationships/slideLayout" Target="../slideLayouts/slideLayout3.xml" /></Relationships>
</file>

<file path=ppt/slides/_rels/slide112.xml.rels><?xml version="1.0" encoding="UTF-8" standalone="yes"?>
<Relationships xmlns="http://schemas.openxmlformats.org/package/2006/relationships"><Relationship Id="rId2" Type="http://schemas.openxmlformats.org/officeDocument/2006/relationships/image" Target="../media/image57.png" /><Relationship Id="rId1" Type="http://schemas.openxmlformats.org/officeDocument/2006/relationships/slideLayout" Target="../slideLayouts/slideLayout3.xml" /></Relationships>
</file>

<file path=ppt/slides/_rels/slide113.xml.rels><?xml version="1.0" encoding="UTF-8" standalone="yes"?>
<Relationships xmlns="http://schemas.openxmlformats.org/package/2006/relationships"><Relationship Id="rId2" Type="http://schemas.openxmlformats.org/officeDocument/2006/relationships/image" Target="../media/image58.png" /><Relationship Id="rId1" Type="http://schemas.openxmlformats.org/officeDocument/2006/relationships/slideLayout" Target="../slideLayouts/slideLayout3.xml" /></Relationships>
</file>

<file path=ppt/slides/_rels/slide114.xml.rels><?xml version="1.0" encoding="UTF-8" standalone="yes"?>
<Relationships xmlns="http://schemas.openxmlformats.org/package/2006/relationships"><Relationship Id="rId2" Type="http://schemas.openxmlformats.org/officeDocument/2006/relationships/image" Target="../media/image59.png" /><Relationship Id="rId1" Type="http://schemas.openxmlformats.org/officeDocument/2006/relationships/slideLayout" Target="../slideLayouts/slideLayout3.xml" /></Relationships>
</file>

<file path=ppt/slides/_rels/slide115.xml.rels><?xml version="1.0" encoding="UTF-8" standalone="yes"?>
<Relationships xmlns="http://schemas.openxmlformats.org/package/2006/relationships"><Relationship Id="rId2" Type="http://schemas.openxmlformats.org/officeDocument/2006/relationships/image" Target="../media/image60.png" /><Relationship Id="rId1" Type="http://schemas.openxmlformats.org/officeDocument/2006/relationships/slideLayout" Target="../slideLayouts/slideLayout3.xml" /></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17.xml.rels><?xml version="1.0" encoding="UTF-8" standalone="yes"?>
<Relationships xmlns="http://schemas.openxmlformats.org/package/2006/relationships"><Relationship Id="rId2" Type="http://schemas.openxmlformats.org/officeDocument/2006/relationships/image" Target="../media/image61.png" /><Relationship Id="rId1" Type="http://schemas.openxmlformats.org/officeDocument/2006/relationships/slideLayout" Target="../slideLayouts/slideLayout3.xml" /></Relationships>
</file>

<file path=ppt/slides/_rels/slide118.xml.rels><?xml version="1.0" encoding="UTF-8" standalone="yes"?>
<Relationships xmlns="http://schemas.openxmlformats.org/package/2006/relationships"><Relationship Id="rId2" Type="http://schemas.openxmlformats.org/officeDocument/2006/relationships/image" Target="../media/image62.png" /><Relationship Id="rId1" Type="http://schemas.openxmlformats.org/officeDocument/2006/relationships/slideLayout" Target="../slideLayouts/slideLayout3.xml" /></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2.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12.xml" /><Relationship Id="rId1" Type="http://schemas.openxmlformats.org/officeDocument/2006/relationships/slideLayout" Target="../slideLayouts/slideLayout3.xml" /><Relationship Id="rId5" Type="http://schemas.openxmlformats.org/officeDocument/2006/relationships/image" Target="../media/image10.png" /><Relationship Id="rId4" Type="http://schemas.openxmlformats.org/officeDocument/2006/relationships/image" Target="../media/image9.png" /></Relationships>
</file>

<file path=ppt/slides/_rels/slide120.xml.rels><?xml version="1.0" encoding="UTF-8" standalone="yes"?>
<Relationships xmlns="http://schemas.openxmlformats.org/package/2006/relationships"><Relationship Id="rId2" Type="http://schemas.openxmlformats.org/officeDocument/2006/relationships/image" Target="../media/image63.png" /><Relationship Id="rId1" Type="http://schemas.openxmlformats.org/officeDocument/2006/relationships/slideLayout" Target="../slideLayouts/slideLayout3.xml" /></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23.xml.rels><?xml version="1.0" encoding="UTF-8" standalone="yes"?>
<Relationships xmlns="http://schemas.openxmlformats.org/package/2006/relationships"><Relationship Id="rId2" Type="http://schemas.openxmlformats.org/officeDocument/2006/relationships/image" Target="../media/image64.png" /><Relationship Id="rId1" Type="http://schemas.openxmlformats.org/officeDocument/2006/relationships/slideLayout" Target="../slideLayouts/slideLayout3.xml" /></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26.xml.rels><?xml version="1.0" encoding="UTF-8" standalone="yes"?>
<Relationships xmlns="http://schemas.openxmlformats.org/package/2006/relationships"><Relationship Id="rId2" Type="http://schemas.openxmlformats.org/officeDocument/2006/relationships/image" Target="../media/image65.png" /><Relationship Id="rId1" Type="http://schemas.openxmlformats.org/officeDocument/2006/relationships/slideLayout" Target="../slideLayouts/slideLayout3.xml" /></Relationships>
</file>

<file path=ppt/slides/_rels/slide127.xml.rels><?xml version="1.0" encoding="UTF-8" standalone="yes"?>
<Relationships xmlns="http://schemas.openxmlformats.org/package/2006/relationships"><Relationship Id="rId3" Type="http://schemas.openxmlformats.org/officeDocument/2006/relationships/image" Target="../media/image67.png" /><Relationship Id="rId2" Type="http://schemas.openxmlformats.org/officeDocument/2006/relationships/image" Target="../media/image66.png" /><Relationship Id="rId1" Type="http://schemas.openxmlformats.org/officeDocument/2006/relationships/slideLayout" Target="../slideLayouts/slideLayout3.xml" /></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13.xml" /><Relationship Id="rId1" Type="http://schemas.openxmlformats.org/officeDocument/2006/relationships/slideLayout" Target="../slideLayouts/slideLayout3.xml" /><Relationship Id="rId6" Type="http://schemas.openxmlformats.org/officeDocument/2006/relationships/image" Target="../media/image14.png" /><Relationship Id="rId5" Type="http://schemas.openxmlformats.org/officeDocument/2006/relationships/image" Target="../media/image13.png" /><Relationship Id="rId4" Type="http://schemas.openxmlformats.org/officeDocument/2006/relationships/image" Target="../media/image12.png" /></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33.xml.rels><?xml version="1.0" encoding="UTF-8" standalone="yes"?>
<Relationships xmlns="http://schemas.openxmlformats.org/package/2006/relationships"><Relationship Id="rId2" Type="http://schemas.openxmlformats.org/officeDocument/2006/relationships/image" Target="../media/image68.png" /><Relationship Id="rId1" Type="http://schemas.openxmlformats.org/officeDocument/2006/relationships/slideLayout" Target="../slideLayouts/slideLayout3.xml" /></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 standalone="yes"?>
<Relationships xmlns="http://schemas.openxmlformats.org/package/2006/relationships"><Relationship Id="rId3" Type="http://schemas.openxmlformats.org/officeDocument/2006/relationships/image" Target="../media/image15.png" /><Relationship Id="rId2" Type="http://schemas.openxmlformats.org/officeDocument/2006/relationships/notesSlide" Target="../notesSlides/notesSlide14.xml" /><Relationship Id="rId1" Type="http://schemas.openxmlformats.org/officeDocument/2006/relationships/slideLayout" Target="../slideLayouts/slideLayout3.xml" /><Relationship Id="rId6" Type="http://schemas.openxmlformats.org/officeDocument/2006/relationships/image" Target="../media/image18.jpeg" /><Relationship Id="rId5" Type="http://schemas.openxmlformats.org/officeDocument/2006/relationships/image" Target="../media/image17.jpeg" /><Relationship Id="rId4" Type="http://schemas.openxmlformats.org/officeDocument/2006/relationships/image" Target="../media/image16.jpeg" /></Relationships>
</file>

<file path=ppt/slides/_rels/slide15.xml.rels><?xml version="1.0" encoding="UTF-8" standalone="yes"?>
<Relationships xmlns="http://schemas.openxmlformats.org/package/2006/relationships"><Relationship Id="rId3" Type="http://schemas.openxmlformats.org/officeDocument/2006/relationships/image" Target="../media/image19.png" /><Relationship Id="rId2" Type="http://schemas.openxmlformats.org/officeDocument/2006/relationships/notesSlide" Target="../notesSlides/notesSlide15.xml" /><Relationship Id="rId1" Type="http://schemas.openxmlformats.org/officeDocument/2006/relationships/slideLayout" Target="../slideLayouts/slideLayout3.xml" /><Relationship Id="rId5" Type="http://schemas.openxmlformats.org/officeDocument/2006/relationships/image" Target="../media/image21.jpeg" /><Relationship Id="rId4" Type="http://schemas.openxmlformats.org/officeDocument/2006/relationships/image" Target="../media/image20.jpeg" /></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 /><Relationship Id="rId1" Type="http://schemas.openxmlformats.org/officeDocument/2006/relationships/slideLayout" Target="../slideLayouts/slideLayout3.xml" /></Relationships>
</file>

<file path=ppt/slides/_rels/slide17.xml.rels><?xml version="1.0" encoding="UTF-8" standalone="yes"?>
<Relationships xmlns="http://schemas.openxmlformats.org/package/2006/relationships"><Relationship Id="rId3" Type="http://schemas.openxmlformats.org/officeDocument/2006/relationships/image" Target="../media/image22.png" /><Relationship Id="rId2" Type="http://schemas.openxmlformats.org/officeDocument/2006/relationships/notesSlide" Target="../notesSlides/notesSlide17.xml" /><Relationship Id="rId1" Type="http://schemas.openxmlformats.org/officeDocument/2006/relationships/slideLayout" Target="../slideLayouts/slideLayout3.xml" /></Relationships>
</file>

<file path=ppt/slides/_rels/slide18.xml.rels><?xml version="1.0" encoding="UTF-8" standalone="yes"?>
<Relationships xmlns="http://schemas.openxmlformats.org/package/2006/relationships"><Relationship Id="rId3" Type="http://schemas.openxmlformats.org/officeDocument/2006/relationships/image" Target="../media/image23.png" /><Relationship Id="rId2" Type="http://schemas.openxmlformats.org/officeDocument/2006/relationships/notesSlide" Target="../notesSlides/notesSlide18.xml" /><Relationship Id="rId1" Type="http://schemas.openxmlformats.org/officeDocument/2006/relationships/slideLayout" Target="../slideLayouts/slideLayout3.xml" /></Relationships>
</file>

<file path=ppt/slides/_rels/slide19.xml.rels><?xml version="1.0" encoding="UTF-8" standalone="yes"?>
<Relationships xmlns="http://schemas.openxmlformats.org/package/2006/relationships"><Relationship Id="rId3" Type="http://schemas.openxmlformats.org/officeDocument/2006/relationships/image" Target="../media/image24.png" /><Relationship Id="rId2" Type="http://schemas.openxmlformats.org/officeDocument/2006/relationships/notesSlide" Target="../notesSlides/notesSlide19.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20.xml.rels><?xml version="1.0" encoding="UTF-8" standalone="yes"?>
<Relationships xmlns="http://schemas.openxmlformats.org/package/2006/relationships"><Relationship Id="rId3" Type="http://schemas.openxmlformats.org/officeDocument/2006/relationships/image" Target="../media/image25.png" /><Relationship Id="rId2" Type="http://schemas.openxmlformats.org/officeDocument/2006/relationships/notesSlide" Target="../notesSlides/notesSlide20.xml" /><Relationship Id="rId1" Type="http://schemas.openxmlformats.org/officeDocument/2006/relationships/slideLayout" Target="../slideLayouts/slideLayout3.xml" /></Relationships>
</file>

<file path=ppt/slides/_rels/slide21.xml.rels><?xml version="1.0" encoding="UTF-8" standalone="yes"?>
<Relationships xmlns="http://schemas.openxmlformats.org/package/2006/relationships"><Relationship Id="rId3" Type="http://schemas.openxmlformats.org/officeDocument/2006/relationships/image" Target="../media/image26.png" /><Relationship Id="rId2" Type="http://schemas.openxmlformats.org/officeDocument/2006/relationships/notesSlide" Target="../notesSlides/notesSlide21.xml" /><Relationship Id="rId1" Type="http://schemas.openxmlformats.org/officeDocument/2006/relationships/slideLayout" Target="../slideLayouts/slideLayout3.xml" /></Relationships>
</file>

<file path=ppt/slides/_rels/slide22.xml.rels><?xml version="1.0" encoding="UTF-8" standalone="yes"?>
<Relationships xmlns="http://schemas.openxmlformats.org/package/2006/relationships"><Relationship Id="rId3" Type="http://schemas.openxmlformats.org/officeDocument/2006/relationships/image" Target="../media/image27.png" /><Relationship Id="rId2" Type="http://schemas.openxmlformats.org/officeDocument/2006/relationships/notesSlide" Target="../notesSlides/notesSlide22.xml" /><Relationship Id="rId1" Type="http://schemas.openxmlformats.org/officeDocument/2006/relationships/slideLayout" Target="../slideLayouts/slideLayout3.xml" /></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 /><Relationship Id="rId1" Type="http://schemas.openxmlformats.org/officeDocument/2006/relationships/slideLayout" Target="../slideLayouts/slideLayout3.xml" /></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 /><Relationship Id="rId1" Type="http://schemas.openxmlformats.org/officeDocument/2006/relationships/slideLayout" Target="../slideLayouts/slideLayout7.xml" /></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 /><Relationship Id="rId1" Type="http://schemas.openxmlformats.org/officeDocument/2006/relationships/slideLayout" Target="../slideLayouts/slideLayout7.xml" /></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 /><Relationship Id="rId1" Type="http://schemas.openxmlformats.org/officeDocument/2006/relationships/slideLayout" Target="../slideLayouts/slideLayout7.xml" /></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 /><Relationship Id="rId1" Type="http://schemas.openxmlformats.org/officeDocument/2006/relationships/slideLayout" Target="../slideLayouts/slideLayout7.xml" /></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 /><Relationship Id="rId1" Type="http://schemas.openxmlformats.org/officeDocument/2006/relationships/slideLayout" Target="../slideLayouts/slideLayout7.xml" /></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3" Type="http://schemas.openxmlformats.org/officeDocument/2006/relationships/hyperlink" Target="https://www.mckinsey.com/~/media/McKinsey/Featured%20Insights/Artificial%20Intelligence/Notes%20from%20the%20frontier%20Modeling%20the%20impact%20of%20AI%20on%20the%20world%20economy/MGI-Notes-from-the-AI-frontier-Modeling-the-impact-of-AI-on-the-world-economy-September-2018.ashx" TargetMode="External" /><Relationship Id="rId2" Type="http://schemas.openxmlformats.org/officeDocument/2006/relationships/notesSlide" Target="../notesSlides/notesSlide3.xml" /><Relationship Id="rId1" Type="http://schemas.openxmlformats.org/officeDocument/2006/relationships/slideLayout" Target="../slideLayouts/slideLayout10.xml" /></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 /><Relationship Id="rId1" Type="http://schemas.openxmlformats.org/officeDocument/2006/relationships/slideLayout" Target="../slideLayouts/slideLayout3.xml" /></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 /><Relationship Id="rId1" Type="http://schemas.openxmlformats.org/officeDocument/2006/relationships/slideLayout" Target="../slideLayouts/slideLayout3.xml" /></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 /><Relationship Id="rId1" Type="http://schemas.openxmlformats.org/officeDocument/2006/relationships/slideLayout" Target="../slideLayouts/slideLayout3.xml" /></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 /><Relationship Id="rId1" Type="http://schemas.openxmlformats.org/officeDocument/2006/relationships/slideLayout" Target="../slideLayouts/slideLayout3.xml" /></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 /><Relationship Id="rId1" Type="http://schemas.openxmlformats.org/officeDocument/2006/relationships/slideLayout" Target="../slideLayouts/slideLayout3.xml" /></Relationships>
</file>

<file path=ppt/slides/_rels/slide35.xml.rels><?xml version="1.0" encoding="UTF-8" standalone="yes"?>
<Relationships xmlns="http://schemas.openxmlformats.org/package/2006/relationships"><Relationship Id="rId3" Type="http://schemas.openxmlformats.org/officeDocument/2006/relationships/image" Target="../media/image28.png" /><Relationship Id="rId2" Type="http://schemas.openxmlformats.org/officeDocument/2006/relationships/notesSlide" Target="../notesSlides/notesSlide35.xml" /><Relationship Id="rId1" Type="http://schemas.openxmlformats.org/officeDocument/2006/relationships/slideLayout" Target="../slideLayouts/slideLayout3.xml" /></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 /><Relationship Id="rId1" Type="http://schemas.openxmlformats.org/officeDocument/2006/relationships/slideLayout" Target="../slideLayouts/slideLayout3.xml" /></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 /><Relationship Id="rId1" Type="http://schemas.openxmlformats.org/officeDocument/2006/relationships/slideLayout" Target="../slideLayouts/slideLayout3.xml" /></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 /><Relationship Id="rId1" Type="http://schemas.openxmlformats.org/officeDocument/2006/relationships/slideLayout" Target="../slideLayouts/slideLayout3.xml" /></Relationships>
</file>

<file path=ppt/slides/_rels/slide39.xml.rels><?xml version="1.0" encoding="UTF-8" standalone="yes"?>
<Relationships xmlns="http://schemas.openxmlformats.org/package/2006/relationships"><Relationship Id="rId3" Type="http://schemas.openxmlformats.org/officeDocument/2006/relationships/image" Target="../media/image29.png" /><Relationship Id="rId2" Type="http://schemas.openxmlformats.org/officeDocument/2006/relationships/notesSlide" Target="../notesSlides/notesSlide39.xml" /><Relationship Id="rId1" Type="http://schemas.openxmlformats.org/officeDocument/2006/relationships/slideLayout" Target="../slideLayouts/slideLayout8.xml" /><Relationship Id="rId4" Type="http://schemas.openxmlformats.org/officeDocument/2006/relationships/image" Target="../media/image30.png"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4.xml" /><Relationship Id="rId1" Type="http://schemas.openxmlformats.org/officeDocument/2006/relationships/slideLayout" Target="../slideLayouts/slideLayout11.xml" /></Relationships>
</file>

<file path=ppt/slides/_rels/slide40.xml.rels><?xml version="1.0" encoding="UTF-8" standalone="yes"?>
<Relationships xmlns="http://schemas.openxmlformats.org/package/2006/relationships"><Relationship Id="rId3" Type="http://schemas.openxmlformats.org/officeDocument/2006/relationships/image" Target="../media/image29.png" /><Relationship Id="rId2" Type="http://schemas.openxmlformats.org/officeDocument/2006/relationships/notesSlide" Target="../notesSlides/notesSlide40.xml" /><Relationship Id="rId1" Type="http://schemas.openxmlformats.org/officeDocument/2006/relationships/slideLayout" Target="../slideLayouts/slideLayout8.xml" /><Relationship Id="rId4" Type="http://schemas.openxmlformats.org/officeDocument/2006/relationships/image" Target="../media/image30.png" /></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 /><Relationship Id="rId1" Type="http://schemas.openxmlformats.org/officeDocument/2006/relationships/slideLayout" Target="../slideLayouts/slideLayout3.xml" /></Relationships>
</file>

<file path=ppt/slides/_rels/slide42.xml.rels><?xml version="1.0" encoding="UTF-8" standalone="yes"?>
<Relationships xmlns="http://schemas.openxmlformats.org/package/2006/relationships"><Relationship Id="rId3" Type="http://schemas.openxmlformats.org/officeDocument/2006/relationships/image" Target="../media/image29.png" /><Relationship Id="rId2" Type="http://schemas.openxmlformats.org/officeDocument/2006/relationships/notesSlide" Target="../notesSlides/notesSlide42.xml" /><Relationship Id="rId1" Type="http://schemas.openxmlformats.org/officeDocument/2006/relationships/slideLayout" Target="../slideLayouts/slideLayout8.xml" /><Relationship Id="rId4" Type="http://schemas.openxmlformats.org/officeDocument/2006/relationships/image" Target="../media/image30.png" /></Relationships>
</file>

<file path=ppt/slides/_rels/slide43.xml.rels><?xml version="1.0" encoding="UTF-8" standalone="yes"?>
<Relationships xmlns="http://schemas.openxmlformats.org/package/2006/relationships"><Relationship Id="rId3" Type="http://schemas.openxmlformats.org/officeDocument/2006/relationships/image" Target="../media/image29.png" /><Relationship Id="rId2" Type="http://schemas.openxmlformats.org/officeDocument/2006/relationships/notesSlide" Target="../notesSlides/notesSlide43.xml" /><Relationship Id="rId1" Type="http://schemas.openxmlformats.org/officeDocument/2006/relationships/slideLayout" Target="../slideLayouts/slideLayout8.xml" /><Relationship Id="rId4" Type="http://schemas.openxmlformats.org/officeDocument/2006/relationships/image" Target="../media/image30.png" /></Relationships>
</file>

<file path=ppt/slides/_rels/slide44.xml.rels><?xml version="1.0" encoding="UTF-8" standalone="yes"?>
<Relationships xmlns="http://schemas.openxmlformats.org/package/2006/relationships"><Relationship Id="rId3" Type="http://schemas.openxmlformats.org/officeDocument/2006/relationships/image" Target="../media/image28.png" /><Relationship Id="rId2" Type="http://schemas.openxmlformats.org/officeDocument/2006/relationships/notesSlide" Target="../notesSlides/notesSlide44.xml" /><Relationship Id="rId1" Type="http://schemas.openxmlformats.org/officeDocument/2006/relationships/slideLayout" Target="../slideLayouts/slideLayout5.xml" /></Relationships>
</file>

<file path=ppt/slides/_rels/slide45.xml.rels><?xml version="1.0" encoding="UTF-8" standalone="yes"?>
<Relationships xmlns="http://schemas.openxmlformats.org/package/2006/relationships"><Relationship Id="rId3" Type="http://schemas.openxmlformats.org/officeDocument/2006/relationships/image" Target="../media/image31.png" /><Relationship Id="rId2" Type="http://schemas.openxmlformats.org/officeDocument/2006/relationships/notesSlide" Target="../notesSlides/notesSlide45.xml" /><Relationship Id="rId1" Type="http://schemas.openxmlformats.org/officeDocument/2006/relationships/slideLayout" Target="../slideLayouts/slideLayout8.xml" /></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 /><Relationship Id="rId1" Type="http://schemas.openxmlformats.org/officeDocument/2006/relationships/slideLayout" Target="../slideLayouts/slideLayout3.xml" /></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 /><Relationship Id="rId1" Type="http://schemas.openxmlformats.org/officeDocument/2006/relationships/slideLayout" Target="../slideLayouts/slideLayout3.xml" /></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 /><Relationship Id="rId1" Type="http://schemas.openxmlformats.org/officeDocument/2006/relationships/slideLayout" Target="../slideLayouts/slideLayout3.xml" /></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 /><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3.xml" /></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 /><Relationship Id="rId1" Type="http://schemas.openxmlformats.org/officeDocument/2006/relationships/slideLayout" Target="../slideLayouts/slideLayout3.xml" /></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 /><Relationship Id="rId1" Type="http://schemas.openxmlformats.org/officeDocument/2006/relationships/slideLayout" Target="../slideLayouts/slideLayout4.xml" /></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 /><Relationship Id="rId1" Type="http://schemas.openxmlformats.org/officeDocument/2006/relationships/slideLayout" Target="../slideLayouts/slideLayout3.xml" /></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 /><Relationship Id="rId1" Type="http://schemas.openxmlformats.org/officeDocument/2006/relationships/slideLayout" Target="../slideLayouts/slideLayout3.xml" /></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 /><Relationship Id="rId1" Type="http://schemas.openxmlformats.org/officeDocument/2006/relationships/slideLayout" Target="../slideLayouts/slideLayout3.xml" /></Relationships>
</file>

<file path=ppt/slides/_rels/slide55.xml.rels><?xml version="1.0" encoding="UTF-8" standalone="yes"?>
<Relationships xmlns="http://schemas.openxmlformats.org/package/2006/relationships"><Relationship Id="rId2" Type="http://schemas.openxmlformats.org/officeDocument/2006/relationships/image" Target="../media/image32.png" /><Relationship Id="rId1" Type="http://schemas.openxmlformats.org/officeDocument/2006/relationships/slideLayout" Target="../slideLayouts/slideLayout3.xml" /></Relationships>
</file>

<file path=ppt/slides/_rels/slide56.xml.rels><?xml version="1.0" encoding="UTF-8" standalone="yes"?>
<Relationships xmlns="http://schemas.openxmlformats.org/package/2006/relationships"><Relationship Id="rId2" Type="http://schemas.openxmlformats.org/officeDocument/2006/relationships/image" Target="../media/image33.png" /><Relationship Id="rId1" Type="http://schemas.openxmlformats.org/officeDocument/2006/relationships/slideLayout" Target="../slideLayouts/slideLayout3.xml" /></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58.xml.rels><?xml version="1.0" encoding="UTF-8" standalone="yes"?>
<Relationships xmlns="http://schemas.openxmlformats.org/package/2006/relationships"><Relationship Id="rId2" Type="http://schemas.openxmlformats.org/officeDocument/2006/relationships/image" Target="../media/image34.png" /><Relationship Id="rId1" Type="http://schemas.openxmlformats.org/officeDocument/2006/relationships/slideLayout" Target="../slideLayouts/slideLayout3.xml" /></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6.xml" /><Relationship Id="rId1" Type="http://schemas.openxmlformats.org/officeDocument/2006/relationships/slideLayout" Target="../slideLayouts/slideLayout3.xml" /></Relationships>
</file>

<file path=ppt/slides/_rels/slide60.xml.rels><?xml version="1.0" encoding="UTF-8" standalone="yes"?>
<Relationships xmlns="http://schemas.openxmlformats.org/package/2006/relationships"><Relationship Id="rId2" Type="http://schemas.openxmlformats.org/officeDocument/2006/relationships/image" Target="../media/image35.png" /><Relationship Id="rId1" Type="http://schemas.openxmlformats.org/officeDocument/2006/relationships/slideLayout" Target="../slideLayouts/slideLayout3.xml" /></Relationships>
</file>

<file path=ppt/slides/_rels/slide61.xml.rels><?xml version="1.0" encoding="UTF-8" standalone="yes"?>
<Relationships xmlns="http://schemas.openxmlformats.org/package/2006/relationships"><Relationship Id="rId2" Type="http://schemas.openxmlformats.org/officeDocument/2006/relationships/image" Target="../media/image36.png" /><Relationship Id="rId1" Type="http://schemas.openxmlformats.org/officeDocument/2006/relationships/slideLayout" Target="../slideLayouts/slideLayout3.xml" /></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68.xml.rels><?xml version="1.0" encoding="UTF-8" standalone="yes"?>
<Relationships xmlns="http://schemas.openxmlformats.org/package/2006/relationships"><Relationship Id="rId2" Type="http://schemas.openxmlformats.org/officeDocument/2006/relationships/image" Target="../media/image37.png" /><Relationship Id="rId1" Type="http://schemas.openxmlformats.org/officeDocument/2006/relationships/slideLayout" Target="../slideLayouts/slideLayout3.xml" /></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7.xml" /><Relationship Id="rId1" Type="http://schemas.openxmlformats.org/officeDocument/2006/relationships/slideLayout" Target="../slideLayouts/slideLayout3.xml" /></Relationships>
</file>

<file path=ppt/slides/_rels/slide70.xml.rels><?xml version="1.0" encoding="UTF-8" standalone="yes"?>
<Relationships xmlns="http://schemas.openxmlformats.org/package/2006/relationships"><Relationship Id="rId2" Type="http://schemas.openxmlformats.org/officeDocument/2006/relationships/image" Target="../media/image38.png" /><Relationship Id="rId1" Type="http://schemas.openxmlformats.org/officeDocument/2006/relationships/slideLayout" Target="../slideLayouts/slideLayout3.xml" /></Relationships>
</file>

<file path=ppt/slides/_rels/slide71.xml.rels><?xml version="1.0" encoding="UTF-8" standalone="yes"?>
<Relationships xmlns="http://schemas.openxmlformats.org/package/2006/relationships"><Relationship Id="rId2" Type="http://schemas.openxmlformats.org/officeDocument/2006/relationships/image" Target="../media/image39.png" /><Relationship Id="rId1" Type="http://schemas.openxmlformats.org/officeDocument/2006/relationships/slideLayout" Target="../slideLayouts/slideLayout3.xml" /></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73.xml.rels><?xml version="1.0" encoding="UTF-8" standalone="yes"?>
<Relationships xmlns="http://schemas.openxmlformats.org/package/2006/relationships"><Relationship Id="rId2" Type="http://schemas.openxmlformats.org/officeDocument/2006/relationships/image" Target="../media/image40.png" /><Relationship Id="rId1" Type="http://schemas.openxmlformats.org/officeDocument/2006/relationships/slideLayout" Target="../slideLayouts/slideLayout3.xml" /></Relationships>
</file>

<file path=ppt/slides/_rels/slide74.xml.rels><?xml version="1.0" encoding="UTF-8" standalone="yes"?>
<Relationships xmlns="http://schemas.openxmlformats.org/package/2006/relationships"><Relationship Id="rId2" Type="http://schemas.openxmlformats.org/officeDocument/2006/relationships/image" Target="../media/image41.png" /><Relationship Id="rId1" Type="http://schemas.openxmlformats.org/officeDocument/2006/relationships/slideLayout" Target="../slideLayouts/slideLayout3.xml" /></Relationships>
</file>

<file path=ppt/slides/_rels/slide75.xml.rels><?xml version="1.0" encoding="UTF-8" standalone="yes"?>
<Relationships xmlns="http://schemas.openxmlformats.org/package/2006/relationships"><Relationship Id="rId2" Type="http://schemas.openxmlformats.org/officeDocument/2006/relationships/image" Target="../media/image42.png" /><Relationship Id="rId1" Type="http://schemas.openxmlformats.org/officeDocument/2006/relationships/slideLayout" Target="../slideLayouts/slideLayout3.xml" /></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78.xml.rels><?xml version="1.0" encoding="UTF-8" standalone="yes"?>
<Relationships xmlns="http://schemas.openxmlformats.org/package/2006/relationships"><Relationship Id="rId2" Type="http://schemas.openxmlformats.org/officeDocument/2006/relationships/image" Target="../media/image43.png" /><Relationship Id="rId1" Type="http://schemas.openxmlformats.org/officeDocument/2006/relationships/slideLayout" Target="../slideLayouts/slideLayout3.xml" /></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8.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8.xml" /><Relationship Id="rId1" Type="http://schemas.openxmlformats.org/officeDocument/2006/relationships/slideLayout" Target="../slideLayouts/slideLayout3.xml" /></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81.xml.rels><?xml version="1.0" encoding="UTF-8" standalone="yes"?>
<Relationships xmlns="http://schemas.openxmlformats.org/package/2006/relationships"><Relationship Id="rId2" Type="http://schemas.openxmlformats.org/officeDocument/2006/relationships/image" Target="../media/image44.png" /><Relationship Id="rId1" Type="http://schemas.openxmlformats.org/officeDocument/2006/relationships/slideLayout" Target="../slideLayouts/slideLayout3.xml" /></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85.xml.rels><?xml version="1.0" encoding="UTF-8" standalone="yes"?>
<Relationships xmlns="http://schemas.openxmlformats.org/package/2006/relationships"><Relationship Id="rId2" Type="http://schemas.openxmlformats.org/officeDocument/2006/relationships/image" Target="../media/image45.png" /><Relationship Id="rId1" Type="http://schemas.openxmlformats.org/officeDocument/2006/relationships/slideLayout" Target="../slideLayouts/slideLayout3.xml" /></Relationships>
</file>

<file path=ppt/slides/_rels/slide86.xml.rels><?xml version="1.0" encoding="UTF-8" standalone="yes"?>
<Relationships xmlns="http://schemas.openxmlformats.org/package/2006/relationships"><Relationship Id="rId2" Type="http://schemas.openxmlformats.org/officeDocument/2006/relationships/image" Target="../media/image46.png" /><Relationship Id="rId1" Type="http://schemas.openxmlformats.org/officeDocument/2006/relationships/slideLayout" Target="../slideLayouts/slideLayout3.xml" /></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88.xml.rels><?xml version="1.0" encoding="UTF-8" standalone="yes"?>
<Relationships xmlns="http://schemas.openxmlformats.org/package/2006/relationships"><Relationship Id="rId2" Type="http://schemas.openxmlformats.org/officeDocument/2006/relationships/image" Target="../media/image47.png" /><Relationship Id="rId1" Type="http://schemas.openxmlformats.org/officeDocument/2006/relationships/slideLayout" Target="../slideLayouts/slideLayout3.xml" /></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3.xml" /></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92.xml.rels><?xml version="1.0" encoding="UTF-8" standalone="yes"?>
<Relationships xmlns="http://schemas.openxmlformats.org/package/2006/relationships"><Relationship Id="rId2" Type="http://schemas.openxmlformats.org/officeDocument/2006/relationships/image" Target="../media/image48.png" /><Relationship Id="rId1" Type="http://schemas.openxmlformats.org/officeDocument/2006/relationships/slideLayout" Target="../slideLayouts/slideLayout3.xml" /></Relationships>
</file>

<file path=ppt/slides/_rels/slide93.xml.rels><?xml version="1.0" encoding="UTF-8" standalone="yes"?>
<Relationships xmlns="http://schemas.openxmlformats.org/package/2006/relationships"><Relationship Id="rId2" Type="http://schemas.openxmlformats.org/officeDocument/2006/relationships/image" Target="../media/image49.png" /><Relationship Id="rId1" Type="http://schemas.openxmlformats.org/officeDocument/2006/relationships/slideLayout" Target="../slideLayouts/slideLayout3.xml" /></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99.xml.rels><?xml version="1.0" encoding="UTF-8" standalone="yes"?>
<Relationships xmlns="http://schemas.openxmlformats.org/package/2006/relationships"><Relationship Id="rId2" Type="http://schemas.openxmlformats.org/officeDocument/2006/relationships/image" Target="../media/image50.png" /><Relationship Id="rId1" Type="http://schemas.openxmlformats.org/officeDocument/2006/relationships/slideLayout" Target="../slideLayouts/slideLayout3.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AI for Everyone</a:t>
            </a:r>
            <a:endParaRPr/>
          </a:p>
        </p:txBody>
      </p:sp>
      <p:sp>
        <p:nvSpPr>
          <p:cNvPr id="4" name="Subtitle 3"/>
          <p:cNvSpPr>
            <a:spLocks noGrp="1"/>
          </p:cNvSpPr>
          <p:nvPr>
            <p:ph type="subTitle" idx="1"/>
          </p:nvPr>
        </p:nvSpPr>
        <p:spPr>
          <a:xfrm>
            <a:off x="729627" y="2518071"/>
            <a:ext cx="7688100" cy="541200"/>
          </a:xfrm>
        </p:spPr>
        <p:txBody>
          <a:bodyPr/>
          <a:lstStyle/>
          <a:p>
            <a:pPr algn="ctr"/>
            <a:r>
              <a:rPr lang="en-US" sz="2400" i="1" dirty="0">
                <a:latin typeface="+mj-lt"/>
              </a:rPr>
              <a:t>Presidential Initiative for Artificial Intelligence and Computing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7"/>
          <p:cNvSpPr txBox="1">
            <a:spLocks noGrp="1"/>
          </p:cNvSpPr>
          <p:nvPr>
            <p:ph type="title"/>
          </p:nvPr>
        </p:nvSpPr>
        <p:spPr>
          <a:xfrm>
            <a:off x="729450" y="1322450"/>
            <a:ext cx="7688400" cy="151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Machine Learning</a:t>
            </a:r>
            <a:endParaRPr/>
          </a:p>
        </p:txBody>
      </p:sp>
      <p:sp>
        <p:nvSpPr>
          <p:cNvPr id="204" name="Google Shape;204;p27"/>
          <p:cNvSpPr txBox="1">
            <a:spLocks noGrp="1"/>
          </p:cNvSpPr>
          <p:nvPr>
            <p:ph type="body" idx="4294967295"/>
          </p:nvPr>
        </p:nvSpPr>
        <p:spPr>
          <a:xfrm>
            <a:off x="727650" y="2841050"/>
            <a:ext cx="7688700" cy="169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lt1"/>
                </a:solidFill>
              </a:rPr>
              <a:t>The rise of AI has been largely driven by one tool in AI called machine learning.</a:t>
            </a:r>
            <a:endParaRPr sz="1700">
              <a:solidFill>
                <a:schemeClr val="lt1"/>
              </a:solidFill>
            </a:endParaRPr>
          </a:p>
          <a:p>
            <a:pPr marL="0" lvl="0" indent="0" algn="ctr" rtl="0">
              <a:spcBef>
                <a:spcPts val="1600"/>
              </a:spcBef>
              <a:spcAft>
                <a:spcPts val="0"/>
              </a:spcAft>
              <a:buNone/>
            </a:pPr>
            <a:endParaRPr sz="1700">
              <a:solidFill>
                <a:schemeClr val="lt1"/>
              </a:solidFill>
            </a:endParaRPr>
          </a:p>
          <a:p>
            <a:pPr marL="0" lvl="0" indent="0" algn="ctr" rtl="0">
              <a:spcBef>
                <a:spcPts val="1600"/>
              </a:spcBef>
              <a:spcAft>
                <a:spcPts val="1600"/>
              </a:spcAft>
              <a:buNone/>
            </a:pPr>
            <a:r>
              <a:rPr lang="en" sz="1700">
                <a:solidFill>
                  <a:schemeClr val="lt1"/>
                </a:solidFill>
              </a:rPr>
              <a:t>You will start thinking how machine learning might be applied to your company or to your industry.</a:t>
            </a:r>
            <a:endParaRPr sz="1700">
              <a:solidFill>
                <a:schemeClr val="lt1"/>
              </a:solidFill>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Provide broad AI training</a:t>
            </a:r>
          </a:p>
        </p:txBody>
      </p:sp>
      <p:sp>
        <p:nvSpPr>
          <p:cNvPr id="3" name="Text Placeholder 2"/>
          <p:cNvSpPr>
            <a:spLocks noGrp="1"/>
          </p:cNvSpPr>
          <p:nvPr>
            <p:ph type="body" idx="1"/>
          </p:nvPr>
        </p:nvSpPr>
        <p:spPr/>
        <p:txBody>
          <a:bodyPr/>
          <a:lstStyle/>
          <a:p>
            <a:endParaRPr lang="en-US" dirty="0"/>
          </a:p>
        </p:txBody>
      </p:sp>
      <p:pic>
        <p:nvPicPr>
          <p:cNvPr id="5122" name="Picture 2"/>
          <p:cNvPicPr>
            <a:picLocks noChangeAspect="1" noChangeArrowheads="1"/>
          </p:cNvPicPr>
          <p:nvPr/>
        </p:nvPicPr>
        <p:blipFill>
          <a:blip r:embed="rId2"/>
          <a:srcRect/>
          <a:stretch>
            <a:fillRect/>
          </a:stretch>
        </p:blipFill>
        <p:spPr bwMode="auto">
          <a:xfrm>
            <a:off x="786785" y="2076353"/>
            <a:ext cx="5648325" cy="2371725"/>
          </a:xfrm>
          <a:prstGeom prst="rect">
            <a:avLst/>
          </a:prstGeom>
          <a:noFill/>
          <a:ln w="9525">
            <a:noFill/>
            <a:miter lim="800000"/>
            <a:headEnd/>
            <a:tailEnd/>
          </a:ln>
          <a:effectLst/>
        </p:spPr>
      </p:pic>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a:t>
            </a:r>
          </a:p>
        </p:txBody>
      </p:sp>
      <p:sp>
        <p:nvSpPr>
          <p:cNvPr id="3" name="Text Placeholder 2"/>
          <p:cNvSpPr>
            <a:spLocks noGrp="1"/>
          </p:cNvSpPr>
          <p:nvPr>
            <p:ph type="body" idx="1"/>
          </p:nvPr>
        </p:nvSpPr>
        <p:spPr/>
        <p:txBody>
          <a:bodyPr/>
          <a:lstStyle/>
          <a:p>
            <a:r>
              <a:rPr lang="en-US" sz="1800" dirty="0"/>
              <a:t>Online courses</a:t>
            </a:r>
          </a:p>
          <a:p>
            <a:r>
              <a:rPr lang="en-US" sz="1800" dirty="0"/>
              <a:t>Books</a:t>
            </a:r>
          </a:p>
          <a:p>
            <a:r>
              <a:rPr lang="en-US" sz="1800" dirty="0"/>
              <a:t>Curate rather than create content</a:t>
            </a: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 an AI strategy</a:t>
            </a:r>
          </a:p>
        </p:txBody>
      </p:sp>
      <p:sp>
        <p:nvSpPr>
          <p:cNvPr id="3" name="Text Placeholder 2"/>
          <p:cNvSpPr>
            <a:spLocks noGrp="1"/>
          </p:cNvSpPr>
          <p:nvPr>
            <p:ph type="body" idx="1"/>
          </p:nvPr>
        </p:nvSpPr>
        <p:spPr/>
        <p:txBody>
          <a:bodyPr/>
          <a:lstStyle/>
          <a:p>
            <a:r>
              <a:rPr lang="en-US" sz="1800" dirty="0"/>
              <a:t>Leverage AI to create an advantage specific to your company</a:t>
            </a:r>
          </a:p>
          <a:p>
            <a:r>
              <a:rPr lang="en-US" sz="1800" dirty="0"/>
              <a:t>Design strategy that align with virtuous cycle of AI</a:t>
            </a:r>
          </a:p>
          <a:p>
            <a:r>
              <a:rPr lang="en-US" sz="1800" dirty="0"/>
              <a:t>Blue River – precision agriculture</a:t>
            </a:r>
          </a:p>
        </p:txBody>
      </p:sp>
      <p:pic>
        <p:nvPicPr>
          <p:cNvPr id="6146" name="Picture 2"/>
          <p:cNvPicPr>
            <a:picLocks noChangeAspect="1" noChangeArrowheads="1"/>
          </p:cNvPicPr>
          <p:nvPr/>
        </p:nvPicPr>
        <p:blipFill>
          <a:blip r:embed="rId2"/>
          <a:srcRect/>
          <a:stretch>
            <a:fillRect/>
          </a:stretch>
        </p:blipFill>
        <p:spPr bwMode="auto">
          <a:xfrm>
            <a:off x="2784507" y="3281964"/>
            <a:ext cx="2809875" cy="1266825"/>
          </a:xfrm>
          <a:prstGeom prst="rect">
            <a:avLst/>
          </a:prstGeom>
          <a:noFill/>
          <a:ln w="9525">
            <a:noFill/>
            <a:miter lim="800000"/>
            <a:headEnd/>
            <a:tailEnd/>
          </a:ln>
          <a:effectLst/>
        </p:spPr>
      </p:pic>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0"/>
            <a:r>
              <a:rPr lang="en-US" sz="1800" dirty="0"/>
              <a:t>AI needs to be specialized or </a:t>
            </a:r>
            <a:r>
              <a:rPr lang="en-US" sz="1800" dirty="0" err="1"/>
              <a:t>verticalized</a:t>
            </a:r>
            <a:r>
              <a:rPr lang="en-US" sz="1800" dirty="0"/>
              <a:t> to your industry </a:t>
            </a:r>
            <a:r>
              <a:rPr lang="en-US" sz="1800" dirty="0" err="1"/>
              <a:t>sectory</a:t>
            </a:r>
            <a:endParaRPr lang="en-US" sz="1800" dirty="0"/>
          </a:p>
          <a:p>
            <a:pPr marL="0"/>
            <a:r>
              <a:rPr lang="en-US" sz="1800" dirty="0"/>
              <a:t>Don’t compete with giants</a:t>
            </a:r>
          </a:p>
          <a:p>
            <a:pPr marL="0"/>
            <a:r>
              <a:rPr lang="en-US" sz="1800" dirty="0"/>
              <a:t>Creating a strategy</a:t>
            </a:r>
          </a:p>
          <a:p>
            <a:pPr marL="914400" lvl="3">
              <a:spcBef>
                <a:spcPts val="0"/>
              </a:spcBef>
            </a:pPr>
            <a:r>
              <a:rPr lang="en-US" sz="1600" dirty="0"/>
              <a:t>Strategic data acquisition</a:t>
            </a:r>
          </a:p>
          <a:p>
            <a:pPr marL="914400" lvl="3">
              <a:spcBef>
                <a:spcPts val="0"/>
              </a:spcBef>
            </a:pPr>
            <a:r>
              <a:rPr lang="en-US" sz="1600" dirty="0"/>
              <a:t>Unified data warehouse – Pull data into single repository, software can connect the dots</a:t>
            </a:r>
          </a:p>
          <a:p>
            <a:pPr marL="0"/>
            <a:r>
              <a:rPr lang="en-US" sz="1800" dirty="0"/>
              <a:t>Create network effect and platform advantages</a:t>
            </a:r>
          </a:p>
          <a:p>
            <a:pPr marL="914400" lvl="3">
              <a:spcBef>
                <a:spcPts val="0"/>
              </a:spcBef>
            </a:pPr>
            <a:r>
              <a:rPr lang="en-US" sz="1600" dirty="0" err="1"/>
              <a:t>Uber</a:t>
            </a:r>
            <a:r>
              <a:rPr lang="en-US" sz="1600" dirty="0"/>
              <a:t>, </a:t>
            </a:r>
            <a:r>
              <a:rPr lang="en-US" sz="1600" dirty="0" err="1"/>
              <a:t>Careem</a:t>
            </a:r>
            <a:r>
              <a:rPr lang="en-US" sz="1600" dirty="0"/>
              <a:t>, </a:t>
            </a:r>
            <a:r>
              <a:rPr lang="en-US" sz="1600" dirty="0" err="1"/>
              <a:t>Facebook</a:t>
            </a:r>
            <a:endParaRPr lang="en-US" sz="1600" dirty="0"/>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r>
              <a:rPr lang="en-US" sz="1600" dirty="0"/>
              <a:t>Low cost strategy</a:t>
            </a:r>
          </a:p>
          <a:p>
            <a:r>
              <a:rPr lang="en-US" sz="1600" dirty="0"/>
              <a:t>High value strategy</a:t>
            </a: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 internal and external communications</a:t>
            </a:r>
          </a:p>
        </p:txBody>
      </p:sp>
      <p:sp>
        <p:nvSpPr>
          <p:cNvPr id="3" name="Text Placeholder 2"/>
          <p:cNvSpPr>
            <a:spLocks noGrp="1"/>
          </p:cNvSpPr>
          <p:nvPr>
            <p:ph type="body" idx="1"/>
          </p:nvPr>
        </p:nvSpPr>
        <p:spPr/>
        <p:txBody>
          <a:bodyPr/>
          <a:lstStyle/>
          <a:p>
            <a:r>
              <a:rPr lang="en-US" sz="1800" dirty="0"/>
              <a:t>Investor relations</a:t>
            </a:r>
          </a:p>
          <a:p>
            <a:r>
              <a:rPr lang="en-US" sz="1800" dirty="0"/>
              <a:t>Government relations</a:t>
            </a:r>
          </a:p>
          <a:p>
            <a:r>
              <a:rPr lang="en-US" sz="1800" dirty="0"/>
              <a:t>Consumer / user education</a:t>
            </a:r>
          </a:p>
          <a:p>
            <a:r>
              <a:rPr lang="en-US" sz="1800" dirty="0"/>
              <a:t>Talent / recruitment</a:t>
            </a:r>
          </a:p>
          <a:p>
            <a:r>
              <a:rPr lang="en-US" sz="1800" dirty="0"/>
              <a:t>Internal communication</a:t>
            </a: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pitfalls</a:t>
            </a:r>
          </a:p>
        </p:txBody>
      </p:sp>
      <p:sp>
        <p:nvSpPr>
          <p:cNvPr id="3" name="Text Placeholder 2"/>
          <p:cNvSpPr>
            <a:spLocks noGrp="1"/>
          </p:cNvSpPr>
          <p:nvPr>
            <p:ph type="body" idx="1"/>
          </p:nvPr>
        </p:nvSpPr>
        <p:spPr/>
        <p:txBody>
          <a:bodyPr/>
          <a:lstStyle/>
          <a:p>
            <a:endParaRPr lang="en-US" dirty="0"/>
          </a:p>
        </p:txBody>
      </p:sp>
      <p:pic>
        <p:nvPicPr>
          <p:cNvPr id="7171" name="Picture 3"/>
          <p:cNvPicPr>
            <a:picLocks noChangeAspect="1" noChangeArrowheads="1"/>
          </p:cNvPicPr>
          <p:nvPr/>
        </p:nvPicPr>
        <p:blipFill>
          <a:blip r:embed="rId2"/>
          <a:srcRect/>
          <a:stretch>
            <a:fillRect/>
          </a:stretch>
        </p:blipFill>
        <p:spPr bwMode="auto">
          <a:xfrm>
            <a:off x="741104" y="2037670"/>
            <a:ext cx="6467475" cy="2505075"/>
          </a:xfrm>
          <a:prstGeom prst="rect">
            <a:avLst/>
          </a:prstGeom>
          <a:noFill/>
          <a:ln w="9525">
            <a:noFill/>
            <a:miter lim="800000"/>
            <a:headEnd/>
            <a:tailEnd/>
          </a:ln>
          <a:effectLst/>
        </p:spPr>
      </p:pic>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8195" name="Picture 3"/>
          <p:cNvPicPr>
            <a:picLocks noChangeAspect="1" noChangeArrowheads="1"/>
          </p:cNvPicPr>
          <p:nvPr/>
        </p:nvPicPr>
        <p:blipFill>
          <a:blip r:embed="rId2"/>
          <a:srcRect/>
          <a:stretch>
            <a:fillRect/>
          </a:stretch>
        </p:blipFill>
        <p:spPr bwMode="auto">
          <a:xfrm>
            <a:off x="700185" y="2060315"/>
            <a:ext cx="6362700" cy="2571750"/>
          </a:xfrm>
          <a:prstGeom prst="rect">
            <a:avLst/>
          </a:prstGeom>
          <a:noFill/>
          <a:ln w="9525">
            <a:noFill/>
            <a:miter lim="800000"/>
            <a:headEnd/>
            <a:tailEnd/>
          </a:ln>
          <a:effectLst/>
        </p:spPr>
      </p:pic>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 your first step</a:t>
            </a:r>
          </a:p>
        </p:txBody>
      </p:sp>
      <p:sp>
        <p:nvSpPr>
          <p:cNvPr id="3" name="Text Placeholder 2"/>
          <p:cNvSpPr>
            <a:spLocks noGrp="1"/>
          </p:cNvSpPr>
          <p:nvPr>
            <p:ph type="body" idx="1"/>
          </p:nvPr>
        </p:nvSpPr>
        <p:spPr/>
        <p:txBody>
          <a:bodyPr/>
          <a:lstStyle/>
          <a:p>
            <a:r>
              <a:rPr lang="en-US" sz="1800" dirty="0"/>
              <a:t>Get friends to learn about AI</a:t>
            </a:r>
          </a:p>
          <a:p>
            <a:r>
              <a:rPr lang="en-US" sz="1800" dirty="0"/>
              <a:t>Start brainstorming projects</a:t>
            </a:r>
          </a:p>
          <a:p>
            <a:r>
              <a:rPr lang="en-US" sz="1800" dirty="0"/>
              <a:t>Hire a few ML / DS to help</a:t>
            </a:r>
          </a:p>
          <a:p>
            <a:r>
              <a:rPr lang="en-US" sz="1800" dirty="0"/>
              <a:t>Hire or appoint an AI leader (VP AI, CAIO)</a:t>
            </a:r>
          </a:p>
          <a:p>
            <a:r>
              <a:rPr lang="en-US" sz="1800" dirty="0"/>
              <a:t>Discuss with CEO about possibilities of AI transformation</a:t>
            </a: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Application areas</a:t>
            </a:r>
          </a:p>
        </p:txBody>
      </p:sp>
      <p:sp>
        <p:nvSpPr>
          <p:cNvPr id="3" name="Text Placeholder 2"/>
          <p:cNvSpPr>
            <a:spLocks noGrp="1"/>
          </p:cNvSpPr>
          <p:nvPr>
            <p:ph type="body" idx="1"/>
          </p:nvPr>
        </p:nvSpPr>
        <p:spPr/>
        <p:txBody>
          <a:bodyPr/>
          <a:lstStyle/>
          <a:p>
            <a:r>
              <a:rPr lang="en-US" sz="1800" dirty="0"/>
              <a:t>Computer Vision</a:t>
            </a:r>
          </a:p>
          <a:p>
            <a:pPr lvl="1"/>
            <a:r>
              <a:rPr lang="en-US" sz="1600" dirty="0"/>
              <a:t>Image Classification / Object recognition</a:t>
            </a:r>
          </a:p>
          <a:p>
            <a:pPr lvl="2"/>
            <a:r>
              <a:rPr lang="en-US" sz="1600" dirty="0"/>
              <a:t>Face recognition</a:t>
            </a:r>
          </a:p>
          <a:p>
            <a:pPr lvl="1"/>
            <a:r>
              <a:rPr lang="en-US" sz="1600" dirty="0"/>
              <a:t>Object detection</a:t>
            </a:r>
          </a:p>
          <a:p>
            <a:pPr lvl="1"/>
            <a:r>
              <a:rPr lang="en-US" sz="1600" dirty="0"/>
              <a:t>Image segmentation</a:t>
            </a:r>
          </a:p>
          <a:p>
            <a:pPr lvl="1"/>
            <a:r>
              <a:rPr lang="en-US" sz="1600" dirty="0"/>
              <a:t>Tracking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Supervised Learning</a:t>
            </a:r>
            <a:endParaRPr/>
          </a:p>
        </p:txBody>
      </p:sp>
      <p:sp>
        <p:nvSpPr>
          <p:cNvPr id="222" name="Google Shape;222;p29"/>
          <p:cNvSpPr txBox="1"/>
          <p:nvPr/>
        </p:nvSpPr>
        <p:spPr>
          <a:xfrm>
            <a:off x="1816738" y="4366750"/>
            <a:ext cx="11337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Input (A)</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Audio</a:t>
            </a:r>
            <a:endParaRPr>
              <a:latin typeface="Lato"/>
              <a:ea typeface="Lato"/>
              <a:cs typeface="Lato"/>
              <a:sym typeface="Lato"/>
            </a:endParaRPr>
          </a:p>
        </p:txBody>
      </p:sp>
      <p:sp>
        <p:nvSpPr>
          <p:cNvPr id="223" name="Google Shape;223;p29"/>
          <p:cNvSpPr txBox="1">
            <a:spLocks noGrp="1"/>
          </p:cNvSpPr>
          <p:nvPr>
            <p:ph type="body" idx="1"/>
          </p:nvPr>
        </p:nvSpPr>
        <p:spPr>
          <a:xfrm>
            <a:off x="729450" y="2078875"/>
            <a:ext cx="7688700" cy="78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If the input is an audio clip, and the AI's job is to output the text transcript, then this is speech recognition.</a:t>
            </a:r>
            <a:endParaRPr sz="1700"/>
          </a:p>
        </p:txBody>
      </p:sp>
      <p:sp>
        <p:nvSpPr>
          <p:cNvPr id="224" name="Google Shape;224;p29"/>
          <p:cNvSpPr txBox="1"/>
          <p:nvPr/>
        </p:nvSpPr>
        <p:spPr>
          <a:xfrm>
            <a:off x="4041688" y="4366750"/>
            <a:ext cx="11337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Output (B)</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Text (0/1)</a:t>
            </a:r>
            <a:endParaRPr>
              <a:latin typeface="Lato"/>
              <a:ea typeface="Lato"/>
              <a:cs typeface="Lato"/>
              <a:sym typeface="Lato"/>
            </a:endParaRPr>
          </a:p>
        </p:txBody>
      </p:sp>
      <p:sp>
        <p:nvSpPr>
          <p:cNvPr id="225" name="Google Shape;225;p29"/>
          <p:cNvSpPr txBox="1"/>
          <p:nvPr/>
        </p:nvSpPr>
        <p:spPr>
          <a:xfrm>
            <a:off x="5927925" y="4366750"/>
            <a:ext cx="19158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Application</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Speech Recognition</a:t>
            </a:r>
            <a:endParaRPr>
              <a:latin typeface="Lato"/>
              <a:ea typeface="Lato"/>
              <a:cs typeface="Lato"/>
              <a:sym typeface="Lato"/>
            </a:endParaRPr>
          </a:p>
        </p:txBody>
      </p:sp>
      <p:pic>
        <p:nvPicPr>
          <p:cNvPr id="226" name="Google Shape;226;p29"/>
          <p:cNvPicPr preferRelativeResize="0"/>
          <p:nvPr/>
        </p:nvPicPr>
        <p:blipFill>
          <a:blip r:embed="rId3">
            <a:alphaModFix/>
          </a:blip>
          <a:stretch>
            <a:fillRect/>
          </a:stretch>
        </p:blipFill>
        <p:spPr>
          <a:xfrm>
            <a:off x="1865500" y="3239713"/>
            <a:ext cx="1084900" cy="1084900"/>
          </a:xfrm>
          <a:prstGeom prst="rect">
            <a:avLst/>
          </a:prstGeom>
          <a:noFill/>
          <a:ln>
            <a:noFill/>
          </a:ln>
        </p:spPr>
      </p:pic>
      <p:pic>
        <p:nvPicPr>
          <p:cNvPr id="227" name="Google Shape;227;p29"/>
          <p:cNvPicPr preferRelativeResize="0"/>
          <p:nvPr/>
        </p:nvPicPr>
        <p:blipFill>
          <a:blip r:embed="rId4">
            <a:alphaModFix/>
          </a:blip>
          <a:stretch>
            <a:fillRect/>
          </a:stretch>
        </p:blipFill>
        <p:spPr>
          <a:xfrm>
            <a:off x="4029550" y="3239700"/>
            <a:ext cx="1084900" cy="1084900"/>
          </a:xfrm>
          <a:prstGeom prst="rect">
            <a:avLst/>
          </a:prstGeom>
          <a:noFill/>
          <a:ln>
            <a:noFill/>
          </a:ln>
        </p:spPr>
      </p:pic>
      <p:pic>
        <p:nvPicPr>
          <p:cNvPr id="228" name="Google Shape;228;p29"/>
          <p:cNvPicPr preferRelativeResize="0"/>
          <p:nvPr/>
        </p:nvPicPr>
        <p:blipFill>
          <a:blip r:embed="rId5">
            <a:alphaModFix/>
          </a:blip>
          <a:stretch>
            <a:fillRect/>
          </a:stretch>
        </p:blipFill>
        <p:spPr>
          <a:xfrm>
            <a:off x="6343375" y="3250184"/>
            <a:ext cx="1084901" cy="1063990"/>
          </a:xfrm>
          <a:prstGeom prst="rect">
            <a:avLst/>
          </a:prstGeom>
          <a:noFill/>
          <a:ln>
            <a:noFill/>
          </a:ln>
        </p:spPr>
      </p:pic>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Natural language processing</a:t>
            </a:r>
          </a:p>
        </p:txBody>
      </p:sp>
      <p:sp>
        <p:nvSpPr>
          <p:cNvPr id="3" name="Text Placeholder 2"/>
          <p:cNvSpPr>
            <a:spLocks noGrp="1"/>
          </p:cNvSpPr>
          <p:nvPr>
            <p:ph type="body" idx="1"/>
          </p:nvPr>
        </p:nvSpPr>
        <p:spPr/>
        <p:txBody>
          <a:bodyPr/>
          <a:lstStyle/>
          <a:p>
            <a:pPr marL="91440"/>
            <a:r>
              <a:rPr lang="en-US" sz="1600" dirty="0"/>
              <a:t>Text classification  (Spam / Non spam)</a:t>
            </a:r>
          </a:p>
          <a:p>
            <a:pPr marL="1005840" lvl="3">
              <a:spcBef>
                <a:spcPts val="0"/>
              </a:spcBef>
            </a:pPr>
            <a:r>
              <a:rPr lang="en-US" sz="1400" dirty="0"/>
              <a:t>Sentiment recognition</a:t>
            </a:r>
          </a:p>
          <a:p>
            <a:pPr marL="91440"/>
            <a:r>
              <a:rPr lang="en-US" sz="1600" dirty="0"/>
              <a:t>Information retrieval</a:t>
            </a:r>
          </a:p>
          <a:p>
            <a:pPr marL="1005840" lvl="3">
              <a:spcBef>
                <a:spcPts val="0"/>
              </a:spcBef>
            </a:pPr>
            <a:r>
              <a:rPr lang="en-US" sz="1400" dirty="0"/>
              <a:t>Web search</a:t>
            </a:r>
          </a:p>
          <a:p>
            <a:pPr marL="91440"/>
            <a:r>
              <a:rPr lang="en-US" sz="1600" dirty="0"/>
              <a:t>Named entity recognition</a:t>
            </a:r>
          </a:p>
          <a:p>
            <a:pPr marL="91440"/>
            <a:r>
              <a:rPr lang="en-US" sz="1600" dirty="0"/>
              <a:t>Machine translation</a:t>
            </a:r>
          </a:p>
          <a:p>
            <a:pPr marL="91440"/>
            <a:r>
              <a:rPr lang="en-US" sz="1600" dirty="0"/>
              <a:t>Part of speech tagging</a:t>
            </a:r>
          </a:p>
          <a:p>
            <a:pPr marL="91440"/>
            <a:endParaRPr lang="en-US" sz="1600" dirty="0"/>
          </a:p>
        </p:txBody>
      </p:sp>
      <p:pic>
        <p:nvPicPr>
          <p:cNvPr id="9218" name="Picture 2"/>
          <p:cNvPicPr>
            <a:picLocks noChangeAspect="1" noChangeArrowheads="1"/>
          </p:cNvPicPr>
          <p:nvPr/>
        </p:nvPicPr>
        <p:blipFill>
          <a:blip r:embed="rId2"/>
          <a:srcRect/>
          <a:stretch>
            <a:fillRect/>
          </a:stretch>
        </p:blipFill>
        <p:spPr bwMode="auto">
          <a:xfrm>
            <a:off x="1982658" y="4244262"/>
            <a:ext cx="4581525" cy="685800"/>
          </a:xfrm>
          <a:prstGeom prst="rect">
            <a:avLst/>
          </a:prstGeom>
          <a:noFill/>
          <a:ln w="9525">
            <a:noFill/>
            <a:miter lim="800000"/>
            <a:headEnd/>
            <a:tailEnd/>
          </a:ln>
          <a:effectLst/>
        </p:spPr>
      </p:pic>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r>
              <a:rPr lang="en-US" dirty="0"/>
              <a:t>Parsing</a:t>
            </a:r>
          </a:p>
        </p:txBody>
      </p:sp>
      <p:pic>
        <p:nvPicPr>
          <p:cNvPr id="10242" name="Picture 2"/>
          <p:cNvPicPr>
            <a:picLocks noChangeAspect="1" noChangeArrowheads="1"/>
          </p:cNvPicPr>
          <p:nvPr/>
        </p:nvPicPr>
        <p:blipFill>
          <a:blip r:embed="rId2"/>
          <a:srcRect/>
          <a:stretch>
            <a:fillRect/>
          </a:stretch>
        </p:blipFill>
        <p:spPr bwMode="auto">
          <a:xfrm>
            <a:off x="2251204" y="2363269"/>
            <a:ext cx="4324350" cy="1685925"/>
          </a:xfrm>
          <a:prstGeom prst="rect">
            <a:avLst/>
          </a:prstGeom>
          <a:noFill/>
          <a:ln w="9525">
            <a:noFill/>
            <a:miter lim="800000"/>
            <a:headEnd/>
            <a:tailEnd/>
          </a:ln>
          <a:effectLst/>
        </p:spPr>
      </p:pic>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Speech</a:t>
            </a:r>
          </a:p>
        </p:txBody>
      </p:sp>
      <p:sp>
        <p:nvSpPr>
          <p:cNvPr id="3" name="Text Placeholder 2"/>
          <p:cNvSpPr>
            <a:spLocks noGrp="1"/>
          </p:cNvSpPr>
          <p:nvPr>
            <p:ph type="body" idx="1"/>
          </p:nvPr>
        </p:nvSpPr>
        <p:spPr/>
        <p:txBody>
          <a:bodyPr/>
          <a:lstStyle/>
          <a:p>
            <a:endParaRPr lang="en-US" sz="1600" dirty="0"/>
          </a:p>
          <a:p>
            <a:endParaRPr lang="en-US" sz="1600" dirty="0"/>
          </a:p>
          <a:p>
            <a:endParaRPr lang="en-US" sz="1600" dirty="0"/>
          </a:p>
          <a:p>
            <a:endParaRPr lang="en-US" sz="1600" dirty="0"/>
          </a:p>
          <a:p>
            <a:endParaRPr lang="en-US" sz="1600" dirty="0"/>
          </a:p>
          <a:p>
            <a:r>
              <a:rPr lang="en-US" sz="1600" dirty="0"/>
              <a:t>Speech to text</a:t>
            </a:r>
          </a:p>
          <a:p>
            <a:r>
              <a:rPr lang="en-US" sz="1600" dirty="0"/>
              <a:t>Trigger / wake word detection</a:t>
            </a:r>
          </a:p>
          <a:p>
            <a:r>
              <a:rPr lang="en-US" sz="1600" dirty="0"/>
              <a:t>Speaker ID</a:t>
            </a:r>
          </a:p>
          <a:p>
            <a:r>
              <a:rPr lang="en-US" sz="1600" dirty="0"/>
              <a:t>Speech synthesis (text-to-speech / TTS)</a:t>
            </a:r>
          </a:p>
        </p:txBody>
      </p:sp>
      <p:pic>
        <p:nvPicPr>
          <p:cNvPr id="11266" name="Picture 2"/>
          <p:cNvPicPr>
            <a:picLocks noChangeAspect="1" noChangeArrowheads="1"/>
          </p:cNvPicPr>
          <p:nvPr/>
        </p:nvPicPr>
        <p:blipFill>
          <a:blip r:embed="rId2"/>
          <a:srcRect/>
          <a:stretch>
            <a:fillRect/>
          </a:stretch>
        </p:blipFill>
        <p:spPr bwMode="auto">
          <a:xfrm>
            <a:off x="1654338" y="2218840"/>
            <a:ext cx="4752975" cy="1209675"/>
          </a:xfrm>
          <a:prstGeom prst="rect">
            <a:avLst/>
          </a:prstGeom>
          <a:noFill/>
          <a:ln w="9525">
            <a:noFill/>
            <a:miter lim="800000"/>
            <a:headEnd/>
            <a:tailEnd/>
          </a:ln>
          <a:effectLst/>
        </p:spPr>
      </p:pic>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Robotics</a:t>
            </a:r>
          </a:p>
        </p:txBody>
      </p:sp>
      <p:sp>
        <p:nvSpPr>
          <p:cNvPr id="3" name="Text Placeholder 2"/>
          <p:cNvSpPr>
            <a:spLocks noGrp="1"/>
          </p:cNvSpPr>
          <p:nvPr>
            <p:ph type="body" idx="1"/>
          </p:nvPr>
        </p:nvSpPr>
        <p:spPr/>
        <p:txBody>
          <a:bodyPr/>
          <a:lstStyle/>
          <a:p>
            <a:endParaRPr lang="en-US" dirty="0"/>
          </a:p>
        </p:txBody>
      </p:sp>
      <p:pic>
        <p:nvPicPr>
          <p:cNvPr id="12290" name="Picture 2"/>
          <p:cNvPicPr>
            <a:picLocks noChangeAspect="1" noChangeArrowheads="1"/>
          </p:cNvPicPr>
          <p:nvPr/>
        </p:nvPicPr>
        <p:blipFill>
          <a:blip r:embed="rId2"/>
          <a:srcRect/>
          <a:stretch>
            <a:fillRect/>
          </a:stretch>
        </p:blipFill>
        <p:spPr bwMode="auto">
          <a:xfrm>
            <a:off x="696880" y="2107163"/>
            <a:ext cx="6686550" cy="2552700"/>
          </a:xfrm>
          <a:prstGeom prst="rect">
            <a:avLst/>
          </a:prstGeom>
          <a:noFill/>
          <a:ln w="9525">
            <a:noFill/>
            <a:miter lim="800000"/>
            <a:headEnd/>
            <a:tailEnd/>
          </a:ln>
          <a:effectLst/>
        </p:spPr>
      </p:pic>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 machine learning</a:t>
            </a:r>
          </a:p>
        </p:txBody>
      </p:sp>
      <p:sp>
        <p:nvSpPr>
          <p:cNvPr id="3" name="Text Placeholder 2"/>
          <p:cNvSpPr>
            <a:spLocks noGrp="1"/>
          </p:cNvSpPr>
          <p:nvPr>
            <p:ph type="body" idx="1"/>
          </p:nvPr>
        </p:nvSpPr>
        <p:spPr/>
        <p:txBody>
          <a:bodyPr/>
          <a:lstStyle/>
          <a:p>
            <a:endParaRPr lang="en-US"/>
          </a:p>
        </p:txBody>
      </p:sp>
      <p:pic>
        <p:nvPicPr>
          <p:cNvPr id="13314" name="Picture 2"/>
          <p:cNvPicPr>
            <a:picLocks noChangeAspect="1" noChangeArrowheads="1"/>
          </p:cNvPicPr>
          <p:nvPr/>
        </p:nvPicPr>
        <p:blipFill>
          <a:blip r:embed="rId2"/>
          <a:srcRect/>
          <a:stretch>
            <a:fillRect/>
          </a:stretch>
        </p:blipFill>
        <p:spPr bwMode="auto">
          <a:xfrm>
            <a:off x="711946" y="2088117"/>
            <a:ext cx="6581775" cy="2590800"/>
          </a:xfrm>
          <a:prstGeom prst="rect">
            <a:avLst/>
          </a:prstGeom>
          <a:noFill/>
          <a:ln w="9525">
            <a:noFill/>
            <a:miter lim="800000"/>
            <a:headEnd/>
            <a:tailEnd/>
          </a:ln>
          <a:effectLst/>
        </p:spPr>
      </p:pic>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Unsupervised learning</a:t>
            </a:r>
          </a:p>
        </p:txBody>
      </p:sp>
      <p:sp>
        <p:nvSpPr>
          <p:cNvPr id="3" name="Text Placeholder 2"/>
          <p:cNvSpPr>
            <a:spLocks noGrp="1"/>
          </p:cNvSpPr>
          <p:nvPr>
            <p:ph type="body" idx="1"/>
          </p:nvPr>
        </p:nvSpPr>
        <p:spPr/>
        <p:txBody>
          <a:bodyPr/>
          <a:lstStyle/>
          <a:p>
            <a:endParaRPr lang="en-US" dirty="0"/>
          </a:p>
        </p:txBody>
      </p:sp>
      <p:pic>
        <p:nvPicPr>
          <p:cNvPr id="14338" name="Picture 2"/>
          <p:cNvPicPr>
            <a:picLocks noChangeAspect="1" noChangeArrowheads="1"/>
          </p:cNvPicPr>
          <p:nvPr/>
        </p:nvPicPr>
        <p:blipFill>
          <a:blip r:embed="rId2"/>
          <a:srcRect/>
          <a:stretch>
            <a:fillRect/>
          </a:stretch>
        </p:blipFill>
        <p:spPr bwMode="auto">
          <a:xfrm>
            <a:off x="470905" y="2037865"/>
            <a:ext cx="2771775" cy="2486025"/>
          </a:xfrm>
          <a:prstGeom prst="rect">
            <a:avLst/>
          </a:prstGeom>
          <a:noFill/>
          <a:ln w="9525">
            <a:noFill/>
            <a:miter lim="800000"/>
            <a:headEnd/>
            <a:tailEnd/>
          </a:ln>
          <a:effectLst/>
        </p:spPr>
      </p:pic>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r>
              <a:rPr lang="en-US" sz="1800" dirty="0"/>
              <a:t>Supervised learning needs lot of data</a:t>
            </a:r>
          </a:p>
          <a:p>
            <a:r>
              <a:rPr lang="en-US" sz="1800" dirty="0"/>
              <a:t>10,000 defected coffee mug, human can easily do that with few examples</a:t>
            </a: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Transfer learning</a:t>
            </a:r>
          </a:p>
        </p:txBody>
      </p:sp>
      <p:sp>
        <p:nvSpPr>
          <p:cNvPr id="3" name="Text Placeholder 2"/>
          <p:cNvSpPr>
            <a:spLocks noGrp="1"/>
          </p:cNvSpPr>
          <p:nvPr>
            <p:ph type="body" idx="1"/>
          </p:nvPr>
        </p:nvSpPr>
        <p:spPr/>
        <p:txBody>
          <a:bodyPr/>
          <a:lstStyle/>
          <a:p>
            <a:endParaRPr lang="en-US" dirty="0"/>
          </a:p>
        </p:txBody>
      </p:sp>
      <p:pic>
        <p:nvPicPr>
          <p:cNvPr id="15362" name="Picture 2"/>
          <p:cNvPicPr>
            <a:picLocks noChangeAspect="1" noChangeArrowheads="1"/>
          </p:cNvPicPr>
          <p:nvPr/>
        </p:nvPicPr>
        <p:blipFill>
          <a:blip r:embed="rId2"/>
          <a:srcRect/>
          <a:stretch>
            <a:fillRect/>
          </a:stretch>
        </p:blipFill>
        <p:spPr bwMode="auto">
          <a:xfrm>
            <a:off x="950361" y="2186960"/>
            <a:ext cx="6534150" cy="1590675"/>
          </a:xfrm>
          <a:prstGeom prst="rect">
            <a:avLst/>
          </a:prstGeom>
          <a:noFill/>
          <a:ln w="9525">
            <a:noFill/>
            <a:miter lim="800000"/>
            <a:headEnd/>
            <a:tailEnd/>
          </a:ln>
          <a:effectLst/>
        </p:spPr>
      </p:pic>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Reinforcement learning</a:t>
            </a:r>
          </a:p>
        </p:txBody>
      </p:sp>
      <p:sp>
        <p:nvSpPr>
          <p:cNvPr id="3" name="Text Placeholder 2"/>
          <p:cNvSpPr>
            <a:spLocks noGrp="1"/>
          </p:cNvSpPr>
          <p:nvPr>
            <p:ph type="body" idx="1"/>
          </p:nvPr>
        </p:nvSpPr>
        <p:spPr>
          <a:xfrm>
            <a:off x="6718040" y="2078875"/>
            <a:ext cx="2267340" cy="2261100"/>
          </a:xfrm>
        </p:spPr>
        <p:txBody>
          <a:bodyPr/>
          <a:lstStyle/>
          <a:p>
            <a:r>
              <a:rPr lang="en-US" sz="1800" dirty="0"/>
              <a:t>Also useful in Games</a:t>
            </a:r>
          </a:p>
          <a:p>
            <a:r>
              <a:rPr lang="en-US" sz="1800" dirty="0"/>
              <a:t>Not as much as economic value as supervised learning</a:t>
            </a:r>
          </a:p>
        </p:txBody>
      </p:sp>
      <p:pic>
        <p:nvPicPr>
          <p:cNvPr id="16386" name="Picture 2"/>
          <p:cNvPicPr>
            <a:picLocks noChangeAspect="1" noChangeArrowheads="1"/>
          </p:cNvPicPr>
          <p:nvPr/>
        </p:nvPicPr>
        <p:blipFill>
          <a:blip r:embed="rId2"/>
          <a:srcRect/>
          <a:stretch>
            <a:fillRect/>
          </a:stretch>
        </p:blipFill>
        <p:spPr bwMode="auto">
          <a:xfrm>
            <a:off x="639147" y="2015704"/>
            <a:ext cx="5943600" cy="2828925"/>
          </a:xfrm>
          <a:prstGeom prst="rect">
            <a:avLst/>
          </a:prstGeom>
          <a:noFill/>
          <a:ln w="9525">
            <a:noFill/>
            <a:miter lim="800000"/>
            <a:headEnd/>
            <a:tailEnd/>
          </a:ln>
          <a:effectLst/>
        </p:spPr>
      </p:pic>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Generative Adversarial Network (GAN)</a:t>
            </a:r>
          </a:p>
        </p:txBody>
      </p:sp>
      <p:sp>
        <p:nvSpPr>
          <p:cNvPr id="3" name="Text Placeholder 2"/>
          <p:cNvSpPr>
            <a:spLocks noGrp="1"/>
          </p:cNvSpPr>
          <p:nvPr>
            <p:ph type="body" idx="1"/>
          </p:nvPr>
        </p:nvSpPr>
        <p:spPr/>
        <p:txBody>
          <a:bodyPr/>
          <a:lstStyle/>
          <a:p>
            <a:r>
              <a:rPr lang="en-US" sz="1800" dirty="0"/>
              <a:t>Synthesize new images from scratch</a:t>
            </a:r>
          </a:p>
          <a:p>
            <a:r>
              <a:rPr lang="en-US" sz="1800" dirty="0"/>
              <a:t>Entertainment industry, film, animation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Supervised Learning</a:t>
            </a:r>
            <a:endParaRPr/>
          </a:p>
        </p:txBody>
      </p:sp>
      <p:sp>
        <p:nvSpPr>
          <p:cNvPr id="234" name="Google Shape;234;p30"/>
          <p:cNvSpPr txBox="1"/>
          <p:nvPr/>
        </p:nvSpPr>
        <p:spPr>
          <a:xfrm>
            <a:off x="1816738" y="4366750"/>
            <a:ext cx="11337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Input (A)</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English</a:t>
            </a:r>
            <a:endParaRPr>
              <a:latin typeface="Lato"/>
              <a:ea typeface="Lato"/>
              <a:cs typeface="Lato"/>
              <a:sym typeface="Lato"/>
            </a:endParaRPr>
          </a:p>
        </p:txBody>
      </p:sp>
      <p:sp>
        <p:nvSpPr>
          <p:cNvPr id="235" name="Google Shape;235;p30"/>
          <p:cNvSpPr txBox="1"/>
          <p:nvPr/>
        </p:nvSpPr>
        <p:spPr>
          <a:xfrm>
            <a:off x="4041688" y="4366750"/>
            <a:ext cx="11337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Output (B)</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Chinese</a:t>
            </a:r>
            <a:endParaRPr>
              <a:latin typeface="Lato"/>
              <a:ea typeface="Lato"/>
              <a:cs typeface="Lato"/>
              <a:sym typeface="Lato"/>
            </a:endParaRPr>
          </a:p>
        </p:txBody>
      </p:sp>
      <p:sp>
        <p:nvSpPr>
          <p:cNvPr id="236" name="Google Shape;236;p30"/>
          <p:cNvSpPr txBox="1">
            <a:spLocks noGrp="1"/>
          </p:cNvSpPr>
          <p:nvPr>
            <p:ph type="body" idx="1"/>
          </p:nvPr>
        </p:nvSpPr>
        <p:spPr>
          <a:xfrm>
            <a:off x="729450" y="2078875"/>
            <a:ext cx="7688700" cy="78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If you want to input English and have it output a different language, Chinese, Spanish, something else, then this is machine translation.</a:t>
            </a:r>
            <a:endParaRPr sz="1700"/>
          </a:p>
        </p:txBody>
      </p:sp>
      <p:sp>
        <p:nvSpPr>
          <p:cNvPr id="237" name="Google Shape;237;p30"/>
          <p:cNvSpPr txBox="1"/>
          <p:nvPr/>
        </p:nvSpPr>
        <p:spPr>
          <a:xfrm>
            <a:off x="5927925" y="4366750"/>
            <a:ext cx="19158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Application</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Machine Translation</a:t>
            </a:r>
            <a:endParaRPr>
              <a:latin typeface="Lato"/>
              <a:ea typeface="Lato"/>
              <a:cs typeface="Lato"/>
              <a:sym typeface="Lato"/>
            </a:endParaRPr>
          </a:p>
        </p:txBody>
      </p:sp>
      <p:pic>
        <p:nvPicPr>
          <p:cNvPr id="238" name="Google Shape;238;p30"/>
          <p:cNvPicPr preferRelativeResize="0"/>
          <p:nvPr/>
        </p:nvPicPr>
        <p:blipFill>
          <a:blip r:embed="rId3">
            <a:alphaModFix/>
          </a:blip>
          <a:stretch>
            <a:fillRect/>
          </a:stretch>
        </p:blipFill>
        <p:spPr>
          <a:xfrm>
            <a:off x="1788866" y="3302750"/>
            <a:ext cx="1189472" cy="1064000"/>
          </a:xfrm>
          <a:prstGeom prst="rect">
            <a:avLst/>
          </a:prstGeom>
          <a:noFill/>
          <a:ln>
            <a:noFill/>
          </a:ln>
        </p:spPr>
      </p:pic>
      <p:pic>
        <p:nvPicPr>
          <p:cNvPr id="239" name="Google Shape;239;p30"/>
          <p:cNvPicPr preferRelativeResize="0"/>
          <p:nvPr/>
        </p:nvPicPr>
        <p:blipFill>
          <a:blip r:embed="rId4">
            <a:alphaModFix/>
          </a:blip>
          <a:stretch>
            <a:fillRect/>
          </a:stretch>
        </p:blipFill>
        <p:spPr>
          <a:xfrm>
            <a:off x="4041693" y="3262844"/>
            <a:ext cx="1133700" cy="1143818"/>
          </a:xfrm>
          <a:prstGeom prst="rect">
            <a:avLst/>
          </a:prstGeom>
          <a:noFill/>
          <a:ln>
            <a:noFill/>
          </a:ln>
        </p:spPr>
      </p:pic>
      <p:pic>
        <p:nvPicPr>
          <p:cNvPr id="240" name="Google Shape;240;p30"/>
          <p:cNvPicPr preferRelativeResize="0"/>
          <p:nvPr/>
        </p:nvPicPr>
        <p:blipFill>
          <a:blip r:embed="rId5">
            <a:alphaModFix/>
          </a:blip>
          <a:stretch>
            <a:fillRect/>
          </a:stretch>
        </p:blipFill>
        <p:spPr>
          <a:xfrm>
            <a:off x="6291088" y="3240025"/>
            <a:ext cx="1189475" cy="1189475"/>
          </a:xfrm>
          <a:prstGeom prst="rect">
            <a:avLst/>
          </a:prstGeom>
          <a:noFill/>
          <a:ln>
            <a:noFill/>
          </a:ln>
        </p:spPr>
      </p:pic>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Knowledge graph</a:t>
            </a:r>
          </a:p>
        </p:txBody>
      </p:sp>
      <p:sp>
        <p:nvSpPr>
          <p:cNvPr id="3" name="Text Placeholder 2"/>
          <p:cNvSpPr>
            <a:spLocks noGrp="1"/>
          </p:cNvSpPr>
          <p:nvPr>
            <p:ph type="body" idx="1"/>
          </p:nvPr>
        </p:nvSpPr>
        <p:spPr/>
        <p:txBody>
          <a:bodyPr/>
          <a:lstStyle/>
          <a:p>
            <a:endParaRPr lang="en-US" dirty="0"/>
          </a:p>
        </p:txBody>
      </p:sp>
      <p:pic>
        <p:nvPicPr>
          <p:cNvPr id="17410" name="Picture 2"/>
          <p:cNvPicPr>
            <a:picLocks noChangeAspect="1" noChangeArrowheads="1"/>
          </p:cNvPicPr>
          <p:nvPr/>
        </p:nvPicPr>
        <p:blipFill>
          <a:blip r:embed="rId2"/>
          <a:srcRect/>
          <a:stretch>
            <a:fillRect/>
          </a:stretch>
        </p:blipFill>
        <p:spPr bwMode="auto">
          <a:xfrm>
            <a:off x="730217" y="2074318"/>
            <a:ext cx="6619875" cy="3028950"/>
          </a:xfrm>
          <a:prstGeom prst="rect">
            <a:avLst/>
          </a:prstGeom>
          <a:noFill/>
          <a:ln w="9525">
            <a:noFill/>
            <a:miter lim="800000"/>
            <a:headEnd/>
            <a:tailEnd/>
          </a:ln>
          <a:effectLst/>
        </p:spPr>
      </p:pic>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&amp; Society</a:t>
            </a:r>
          </a:p>
        </p:txBody>
      </p:sp>
      <p:sp>
        <p:nvSpPr>
          <p:cNvPr id="3" name="Text Placeholder 2"/>
          <p:cNvSpPr>
            <a:spLocks noGrp="1"/>
          </p:cNvSpPr>
          <p:nvPr>
            <p:ph type="body" idx="1"/>
          </p:nvPr>
        </p:nvSpPr>
        <p:spPr/>
        <p:txBody>
          <a:bodyPr/>
          <a:lstStyle/>
          <a:p>
            <a:pPr marL="0"/>
            <a:r>
              <a:rPr lang="en-US" sz="1800" dirty="0"/>
              <a:t>AI is super power</a:t>
            </a:r>
          </a:p>
          <a:p>
            <a:pPr marL="0"/>
            <a:r>
              <a:rPr lang="en-US" sz="1800" dirty="0" err="1"/>
              <a:t>Goldilock</a:t>
            </a:r>
            <a:r>
              <a:rPr lang="en-US" sz="1800" dirty="0"/>
              <a:t> rule</a:t>
            </a:r>
          </a:p>
          <a:p>
            <a:pPr marL="457200" lvl="2">
              <a:spcBef>
                <a:spcPts val="0"/>
              </a:spcBef>
            </a:pPr>
            <a:r>
              <a:rPr lang="en-US" sz="1600" dirty="0"/>
              <a:t>Neither too optimistic nor pessimistic</a:t>
            </a:r>
          </a:p>
          <a:p>
            <a:pPr marL="0"/>
            <a:r>
              <a:rPr lang="en-US" sz="1800" dirty="0"/>
              <a:t>Don’t over spend on unnecessary danger</a:t>
            </a:r>
          </a:p>
          <a:p>
            <a:pPr marL="0"/>
            <a:r>
              <a:rPr lang="en-US" sz="1800" dirty="0"/>
              <a:t>AI winter</a:t>
            </a:r>
          </a:p>
          <a:p>
            <a:pPr marL="0"/>
            <a:r>
              <a:rPr lang="en-US" sz="1800" dirty="0"/>
              <a:t>AI can’t do every thing, but will transform industries</a:t>
            </a: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of AI</a:t>
            </a:r>
          </a:p>
        </p:txBody>
      </p:sp>
      <p:sp>
        <p:nvSpPr>
          <p:cNvPr id="3" name="Text Placeholder 2"/>
          <p:cNvSpPr>
            <a:spLocks noGrp="1"/>
          </p:cNvSpPr>
          <p:nvPr>
            <p:ph type="body" idx="1"/>
          </p:nvPr>
        </p:nvSpPr>
        <p:spPr/>
        <p:txBody>
          <a:bodyPr/>
          <a:lstStyle/>
          <a:p>
            <a:pPr marL="91440"/>
            <a:r>
              <a:rPr lang="en-US" sz="1800" dirty="0"/>
              <a:t>Performance limitations</a:t>
            </a:r>
          </a:p>
          <a:p>
            <a:pPr marL="548640" lvl="3">
              <a:spcBef>
                <a:spcPts val="0"/>
              </a:spcBef>
            </a:pPr>
            <a:r>
              <a:rPr lang="en-US" sz="1600" dirty="0"/>
              <a:t>With small amount of data</a:t>
            </a:r>
          </a:p>
          <a:p>
            <a:pPr marL="91440"/>
            <a:r>
              <a:rPr lang="en-US" sz="1800" dirty="0" err="1"/>
              <a:t>Explainability</a:t>
            </a:r>
            <a:r>
              <a:rPr lang="en-US" sz="1800" dirty="0"/>
              <a:t> is hard (sometimes  doable): How should we trust</a:t>
            </a:r>
          </a:p>
          <a:p>
            <a:pPr marL="548640" lvl="2">
              <a:spcBef>
                <a:spcPts val="0"/>
              </a:spcBef>
            </a:pPr>
            <a:r>
              <a:rPr lang="en-US" sz="1600" dirty="0"/>
              <a:t>Humans are also not good at explaining</a:t>
            </a:r>
          </a:p>
          <a:p>
            <a:pPr marL="548640" lvl="2">
              <a:spcBef>
                <a:spcPts val="0"/>
              </a:spcBef>
            </a:pPr>
            <a:r>
              <a:rPr lang="en-US" sz="1600" dirty="0"/>
              <a:t>Barrier to acceptance</a:t>
            </a:r>
          </a:p>
          <a:p>
            <a:pPr marL="91440"/>
            <a:r>
              <a:rPr lang="en-US" sz="1800" dirty="0"/>
              <a:t>Biased through biased data</a:t>
            </a:r>
          </a:p>
          <a:p>
            <a:pPr marL="91440"/>
            <a:r>
              <a:rPr lang="en-US" sz="1800" dirty="0"/>
              <a:t>Adversarial attacks</a:t>
            </a: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can learn unhealthy stereotype</a:t>
            </a:r>
          </a:p>
        </p:txBody>
      </p:sp>
      <p:sp>
        <p:nvSpPr>
          <p:cNvPr id="3" name="Text Placeholder 2"/>
          <p:cNvSpPr>
            <a:spLocks noGrp="1"/>
          </p:cNvSpPr>
          <p:nvPr>
            <p:ph type="body" idx="1"/>
          </p:nvPr>
        </p:nvSpPr>
        <p:spPr/>
        <p:txBody>
          <a:bodyPr/>
          <a:lstStyle/>
          <a:p>
            <a:r>
              <a:rPr lang="en-US" sz="1600" dirty="0"/>
              <a:t>Learn from internet</a:t>
            </a:r>
          </a:p>
          <a:p>
            <a:pPr lvl="1"/>
            <a:r>
              <a:rPr lang="en-US" sz="1400" dirty="0"/>
              <a:t>Man: Woman as Father: </a:t>
            </a:r>
            <a:r>
              <a:rPr lang="en-US" sz="1400" b="1" dirty="0"/>
              <a:t>Mother</a:t>
            </a:r>
          </a:p>
          <a:p>
            <a:pPr lvl="1"/>
            <a:r>
              <a:rPr lang="en-US" sz="1400" dirty="0"/>
              <a:t>Man: Woman as King: </a:t>
            </a:r>
            <a:r>
              <a:rPr lang="en-US" sz="1400" b="1" dirty="0"/>
              <a:t>Queen</a:t>
            </a:r>
          </a:p>
          <a:p>
            <a:pPr lvl="1"/>
            <a:r>
              <a:rPr lang="en-US" sz="1400" dirty="0"/>
              <a:t>Man : Computer programmer as women: </a:t>
            </a:r>
            <a:r>
              <a:rPr lang="en-US" sz="1400" b="1" dirty="0"/>
              <a:t>Home maker</a:t>
            </a:r>
          </a:p>
          <a:p>
            <a:pPr lvl="1"/>
            <a:r>
              <a:rPr lang="en-US" sz="1400" dirty="0"/>
              <a:t>Man and woman can equally become programmer</a:t>
            </a:r>
          </a:p>
        </p:txBody>
      </p:sp>
      <p:pic>
        <p:nvPicPr>
          <p:cNvPr id="18434" name="Picture 2"/>
          <p:cNvPicPr>
            <a:picLocks noChangeAspect="1" noChangeArrowheads="1"/>
          </p:cNvPicPr>
          <p:nvPr/>
        </p:nvPicPr>
        <p:blipFill>
          <a:blip r:embed="rId2"/>
          <a:srcRect/>
          <a:stretch>
            <a:fillRect/>
          </a:stretch>
        </p:blipFill>
        <p:spPr bwMode="auto">
          <a:xfrm>
            <a:off x="6044496" y="2283473"/>
            <a:ext cx="2914650" cy="1733550"/>
          </a:xfrm>
          <a:prstGeom prst="rect">
            <a:avLst/>
          </a:prstGeom>
          <a:noFill/>
          <a:ln w="9525">
            <a:noFill/>
            <a:miter lim="800000"/>
            <a:headEnd/>
            <a:tailEnd/>
          </a:ln>
          <a:effectLst/>
        </p:spPr>
      </p:pic>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bias matters</a:t>
            </a:r>
          </a:p>
        </p:txBody>
      </p:sp>
      <p:sp>
        <p:nvSpPr>
          <p:cNvPr id="3" name="Text Placeholder 2"/>
          <p:cNvSpPr>
            <a:spLocks noGrp="1"/>
          </p:cNvSpPr>
          <p:nvPr>
            <p:ph type="body" idx="1"/>
          </p:nvPr>
        </p:nvSpPr>
        <p:spPr/>
        <p:txBody>
          <a:bodyPr/>
          <a:lstStyle/>
          <a:p>
            <a:r>
              <a:rPr lang="en-US" sz="1800" dirty="0"/>
              <a:t>Hiring tool that discriminates against woman</a:t>
            </a:r>
          </a:p>
          <a:p>
            <a:r>
              <a:rPr lang="en-US" sz="1800" dirty="0"/>
              <a:t>Facial recognition working better for specific </a:t>
            </a:r>
            <a:r>
              <a:rPr lang="en-US" sz="1800" dirty="0" err="1"/>
              <a:t>ehtnicity</a:t>
            </a:r>
            <a:endParaRPr lang="en-US" sz="1800" dirty="0"/>
          </a:p>
          <a:p>
            <a:r>
              <a:rPr lang="en-US" sz="1800" dirty="0"/>
              <a:t>Bank loan </a:t>
            </a:r>
            <a:r>
              <a:rPr lang="en-US" sz="1800" dirty="0" err="1"/>
              <a:t>approavals</a:t>
            </a:r>
            <a:endParaRPr lang="en-US" sz="1800" dirty="0"/>
          </a:p>
          <a:p>
            <a:r>
              <a:rPr lang="en-US" sz="1800" dirty="0"/>
              <a:t>Toxic effect of reinforcing unhealthy stereotypes</a:t>
            </a: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Combating bias</a:t>
            </a:r>
          </a:p>
        </p:txBody>
      </p:sp>
      <p:sp>
        <p:nvSpPr>
          <p:cNvPr id="3" name="Text Placeholder 2"/>
          <p:cNvSpPr>
            <a:spLocks noGrp="1"/>
          </p:cNvSpPr>
          <p:nvPr>
            <p:ph type="body" idx="1"/>
          </p:nvPr>
        </p:nvSpPr>
        <p:spPr/>
        <p:txBody>
          <a:bodyPr/>
          <a:lstStyle/>
          <a:p>
            <a:pPr marL="91440"/>
            <a:r>
              <a:rPr lang="en-US" sz="1800" dirty="0"/>
              <a:t>Technical solution</a:t>
            </a:r>
          </a:p>
          <a:p>
            <a:pPr marL="548640" lvl="3">
              <a:spcBef>
                <a:spcPts val="0"/>
              </a:spcBef>
            </a:pPr>
            <a:r>
              <a:rPr lang="en-US" sz="1600" dirty="0"/>
              <a:t>Zero out bias</a:t>
            </a:r>
          </a:p>
          <a:p>
            <a:pPr marL="548640" lvl="3">
              <a:spcBef>
                <a:spcPts val="0"/>
              </a:spcBef>
            </a:pPr>
            <a:r>
              <a:rPr lang="en-US" sz="1600" dirty="0"/>
              <a:t>Use less biased or more inclusive data</a:t>
            </a:r>
          </a:p>
          <a:p>
            <a:pPr marL="91440"/>
            <a:r>
              <a:rPr lang="en-US" sz="1800" dirty="0"/>
              <a:t>Transparency or auditing process</a:t>
            </a:r>
          </a:p>
          <a:p>
            <a:pPr marL="91440"/>
            <a:r>
              <a:rPr lang="en-US" sz="1800" dirty="0"/>
              <a:t>Diverse workforce</a:t>
            </a:r>
          </a:p>
          <a:p>
            <a:pPr marL="548640" lvl="2">
              <a:spcBef>
                <a:spcPts val="0"/>
              </a:spcBef>
            </a:pPr>
            <a:r>
              <a:rPr lang="en-US" sz="1600" dirty="0"/>
              <a:t>Creates less biased applications</a:t>
            </a: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Adversarial attacks</a:t>
            </a:r>
          </a:p>
        </p:txBody>
      </p:sp>
      <p:sp>
        <p:nvSpPr>
          <p:cNvPr id="3" name="Text Placeholder 2"/>
          <p:cNvSpPr>
            <a:spLocks noGrp="1"/>
          </p:cNvSpPr>
          <p:nvPr>
            <p:ph type="body" idx="1"/>
          </p:nvPr>
        </p:nvSpPr>
        <p:spPr/>
        <p:txBody>
          <a:bodyPr/>
          <a:lstStyle/>
          <a:p>
            <a:endParaRPr lang="en-US" sz="1800" dirty="0"/>
          </a:p>
          <a:p>
            <a:endParaRPr lang="en-US" sz="1800" dirty="0"/>
          </a:p>
          <a:p>
            <a:endParaRPr lang="en-US" sz="1800" dirty="0"/>
          </a:p>
          <a:p>
            <a:endParaRPr lang="en-US" sz="1800" dirty="0"/>
          </a:p>
          <a:p>
            <a:endParaRPr lang="en-US" sz="1800" dirty="0"/>
          </a:p>
          <a:p>
            <a:r>
              <a:rPr lang="en-US" sz="1800" dirty="0"/>
              <a:t>Spam Filters</a:t>
            </a:r>
          </a:p>
          <a:p>
            <a:r>
              <a:rPr lang="en-US" sz="1800" dirty="0"/>
              <a:t>Hate speech filter</a:t>
            </a:r>
          </a:p>
        </p:txBody>
      </p:sp>
      <p:pic>
        <p:nvPicPr>
          <p:cNvPr id="19458" name="Picture 2"/>
          <p:cNvPicPr>
            <a:picLocks noChangeAspect="1" noChangeArrowheads="1"/>
          </p:cNvPicPr>
          <p:nvPr/>
        </p:nvPicPr>
        <p:blipFill>
          <a:blip r:embed="rId2"/>
          <a:srcRect/>
          <a:stretch>
            <a:fillRect/>
          </a:stretch>
        </p:blipFill>
        <p:spPr bwMode="auto">
          <a:xfrm>
            <a:off x="749757" y="2099776"/>
            <a:ext cx="5162550" cy="1447800"/>
          </a:xfrm>
          <a:prstGeom prst="rect">
            <a:avLst/>
          </a:prstGeom>
          <a:noFill/>
          <a:ln w="9525">
            <a:noFill/>
            <a:miter lim="800000"/>
            <a:headEnd/>
            <a:tailEnd/>
          </a:ln>
          <a:effectLst/>
        </p:spPr>
      </p:pic>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Physical attacks</a:t>
            </a:r>
          </a:p>
        </p:txBody>
      </p:sp>
      <p:sp>
        <p:nvSpPr>
          <p:cNvPr id="3" name="Text Placeholder 2"/>
          <p:cNvSpPr>
            <a:spLocks noGrp="1"/>
          </p:cNvSpPr>
          <p:nvPr>
            <p:ph type="body" idx="1"/>
          </p:nvPr>
        </p:nvSpPr>
        <p:spPr/>
        <p:txBody>
          <a:bodyPr/>
          <a:lstStyle/>
          <a:p>
            <a:endParaRPr lang="en-US"/>
          </a:p>
        </p:txBody>
      </p:sp>
      <p:pic>
        <p:nvPicPr>
          <p:cNvPr id="20482" name="Picture 2"/>
          <p:cNvPicPr>
            <a:picLocks noChangeAspect="1" noChangeArrowheads="1"/>
          </p:cNvPicPr>
          <p:nvPr/>
        </p:nvPicPr>
        <p:blipFill>
          <a:blip r:embed="rId2"/>
          <a:srcRect/>
          <a:stretch>
            <a:fillRect/>
          </a:stretch>
        </p:blipFill>
        <p:spPr bwMode="auto">
          <a:xfrm>
            <a:off x="733134" y="2057594"/>
            <a:ext cx="1762125" cy="1924050"/>
          </a:xfrm>
          <a:prstGeom prst="rect">
            <a:avLst/>
          </a:prstGeom>
          <a:noFill/>
          <a:ln w="9525">
            <a:noFill/>
            <a:miter lim="800000"/>
            <a:headEnd/>
            <a:tailEnd/>
          </a:ln>
          <a:effectLst/>
        </p:spPr>
      </p:pic>
      <p:pic>
        <p:nvPicPr>
          <p:cNvPr id="20483" name="Picture 3"/>
          <p:cNvPicPr>
            <a:picLocks noChangeAspect="1" noChangeArrowheads="1"/>
          </p:cNvPicPr>
          <p:nvPr/>
        </p:nvPicPr>
        <p:blipFill>
          <a:blip r:embed="rId3"/>
          <a:srcRect/>
          <a:stretch>
            <a:fillRect/>
          </a:stretch>
        </p:blipFill>
        <p:spPr bwMode="auto">
          <a:xfrm>
            <a:off x="2749130" y="2066925"/>
            <a:ext cx="1704975" cy="1924050"/>
          </a:xfrm>
          <a:prstGeom prst="rect">
            <a:avLst/>
          </a:prstGeom>
          <a:noFill/>
          <a:ln w="9525">
            <a:noFill/>
            <a:miter lim="800000"/>
            <a:headEnd/>
            <a:tailEnd/>
          </a:ln>
          <a:effectLst/>
        </p:spPr>
      </p:pic>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Adversarial defenses</a:t>
            </a:r>
          </a:p>
        </p:txBody>
      </p:sp>
      <p:sp>
        <p:nvSpPr>
          <p:cNvPr id="3" name="Text Placeholder 2"/>
          <p:cNvSpPr>
            <a:spLocks noGrp="1"/>
          </p:cNvSpPr>
          <p:nvPr>
            <p:ph type="body" idx="1"/>
          </p:nvPr>
        </p:nvSpPr>
        <p:spPr/>
        <p:txBody>
          <a:bodyPr/>
          <a:lstStyle/>
          <a:p>
            <a:r>
              <a:rPr lang="en-US" sz="1800" dirty="0"/>
              <a:t>Cost to defend</a:t>
            </a:r>
          </a:p>
          <a:p>
            <a:r>
              <a:rPr lang="en-US" sz="1800" dirty="0"/>
              <a:t>Slow speed</a:t>
            </a:r>
          </a:p>
          <a:p>
            <a:r>
              <a:rPr lang="en-US" sz="1800" dirty="0"/>
              <a:t>May not be any incentive to attack, so should we invest in defense?</a:t>
            </a:r>
          </a:p>
          <a:p>
            <a:r>
              <a:rPr lang="en-US" sz="1800" dirty="0"/>
              <a:t>Zero-sum against adversaries</a:t>
            </a: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Adverse uses of AI</a:t>
            </a:r>
          </a:p>
        </p:txBody>
      </p:sp>
      <p:sp>
        <p:nvSpPr>
          <p:cNvPr id="3" name="Text Placeholder 2"/>
          <p:cNvSpPr>
            <a:spLocks noGrp="1"/>
          </p:cNvSpPr>
          <p:nvPr>
            <p:ph type="body" idx="1"/>
          </p:nvPr>
        </p:nvSpPr>
        <p:spPr/>
        <p:txBody>
          <a:bodyPr/>
          <a:lstStyle/>
          <a:p>
            <a:pPr marL="91440"/>
            <a:r>
              <a:rPr lang="en-US" sz="1800" dirty="0"/>
              <a:t>Deep Fakes</a:t>
            </a:r>
          </a:p>
          <a:p>
            <a:pPr marL="548640" lvl="2">
              <a:spcBef>
                <a:spcPts val="0"/>
              </a:spcBef>
            </a:pPr>
            <a:r>
              <a:rPr lang="en-US" sz="1600" dirty="0"/>
              <a:t>Synthesizing videos</a:t>
            </a:r>
          </a:p>
          <a:p>
            <a:pPr marL="548640" lvl="2">
              <a:spcBef>
                <a:spcPts val="0"/>
              </a:spcBef>
            </a:pPr>
            <a:r>
              <a:rPr lang="en-US" sz="1600" dirty="0"/>
              <a:t>Video of </a:t>
            </a:r>
            <a:r>
              <a:rPr lang="en-US" sz="1600" dirty="0" err="1"/>
              <a:t>Obama</a:t>
            </a:r>
            <a:endParaRPr lang="en-US" sz="1600" dirty="0"/>
          </a:p>
          <a:p>
            <a:pPr marL="91440" lvl="1">
              <a:spcBef>
                <a:spcPts val="0"/>
              </a:spcBef>
            </a:pPr>
            <a:r>
              <a:rPr lang="en-US" sz="1600" dirty="0"/>
              <a:t>Undermining of democracy and privacy</a:t>
            </a:r>
          </a:p>
          <a:p>
            <a:pPr marL="548640" lvl="2">
              <a:spcBef>
                <a:spcPts val="0"/>
              </a:spcBef>
            </a:pPr>
            <a:r>
              <a:rPr lang="en-US" sz="1600" dirty="0"/>
              <a:t>Oppressive surveillance</a:t>
            </a:r>
          </a:p>
          <a:p>
            <a:pPr marL="91440" lvl="1">
              <a:spcBef>
                <a:spcPts val="0"/>
              </a:spcBef>
            </a:pPr>
            <a:r>
              <a:rPr lang="en-US" sz="1600" dirty="0"/>
              <a:t>Generating fake comments</a:t>
            </a:r>
          </a:p>
          <a:p>
            <a:pPr marL="91440" lvl="1">
              <a:spcBef>
                <a:spcPts val="0"/>
              </a:spcBef>
            </a:pPr>
            <a:r>
              <a:rPr lang="en-US" sz="1600" dirty="0"/>
              <a:t>Spam Vs anti-spam, Fraud Vs anti-fraud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Supervised Learning</a:t>
            </a:r>
            <a:endParaRPr/>
          </a:p>
        </p:txBody>
      </p:sp>
      <p:sp>
        <p:nvSpPr>
          <p:cNvPr id="246" name="Google Shape;246;p31"/>
          <p:cNvSpPr txBox="1"/>
          <p:nvPr/>
        </p:nvSpPr>
        <p:spPr>
          <a:xfrm>
            <a:off x="1617300" y="4366750"/>
            <a:ext cx="1472400" cy="64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Input (A)</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Ad + User Info</a:t>
            </a:r>
            <a:endParaRPr>
              <a:latin typeface="Lato"/>
              <a:ea typeface="Lato"/>
              <a:cs typeface="Lato"/>
              <a:sym typeface="Lato"/>
            </a:endParaRPr>
          </a:p>
        </p:txBody>
      </p:sp>
      <p:sp>
        <p:nvSpPr>
          <p:cNvPr id="247" name="Google Shape;247;p31"/>
          <p:cNvSpPr txBox="1"/>
          <p:nvPr/>
        </p:nvSpPr>
        <p:spPr>
          <a:xfrm>
            <a:off x="4041688" y="4366750"/>
            <a:ext cx="11337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Output (B)</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Click? (0/1)</a:t>
            </a:r>
            <a:endParaRPr>
              <a:latin typeface="Lato"/>
              <a:ea typeface="Lato"/>
              <a:cs typeface="Lato"/>
              <a:sym typeface="Lato"/>
            </a:endParaRPr>
          </a:p>
        </p:txBody>
      </p:sp>
      <p:sp>
        <p:nvSpPr>
          <p:cNvPr id="248" name="Google Shape;248;p31"/>
          <p:cNvSpPr txBox="1">
            <a:spLocks noGrp="1"/>
          </p:cNvSpPr>
          <p:nvPr>
            <p:ph type="body" idx="1"/>
          </p:nvPr>
        </p:nvSpPr>
        <p:spPr>
          <a:xfrm>
            <a:off x="729450" y="2078875"/>
            <a:ext cx="7688700" cy="78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All the large online ad platforms have a piece of AI that inputs some information about an ad, and some information about you, and tries to predict, will you click on this ad or not?</a:t>
            </a:r>
            <a:endParaRPr sz="1700"/>
          </a:p>
        </p:txBody>
      </p:sp>
      <p:sp>
        <p:nvSpPr>
          <p:cNvPr id="249" name="Google Shape;249;p31"/>
          <p:cNvSpPr txBox="1"/>
          <p:nvPr/>
        </p:nvSpPr>
        <p:spPr>
          <a:xfrm>
            <a:off x="5927925" y="4366750"/>
            <a:ext cx="19158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Application</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Machine Translation</a:t>
            </a:r>
            <a:endParaRPr>
              <a:latin typeface="Lato"/>
              <a:ea typeface="Lato"/>
              <a:cs typeface="Lato"/>
              <a:sym typeface="Lato"/>
            </a:endParaRPr>
          </a:p>
        </p:txBody>
      </p:sp>
      <p:pic>
        <p:nvPicPr>
          <p:cNvPr id="250" name="Google Shape;250;p31"/>
          <p:cNvPicPr preferRelativeResize="0"/>
          <p:nvPr/>
        </p:nvPicPr>
        <p:blipFill>
          <a:blip r:embed="rId3">
            <a:alphaModFix/>
          </a:blip>
          <a:stretch>
            <a:fillRect/>
          </a:stretch>
        </p:blipFill>
        <p:spPr>
          <a:xfrm>
            <a:off x="2347175" y="3267913"/>
            <a:ext cx="1133700" cy="1133700"/>
          </a:xfrm>
          <a:prstGeom prst="rect">
            <a:avLst/>
          </a:prstGeom>
          <a:noFill/>
          <a:ln>
            <a:noFill/>
          </a:ln>
        </p:spPr>
      </p:pic>
      <p:pic>
        <p:nvPicPr>
          <p:cNvPr id="251" name="Google Shape;251;p31"/>
          <p:cNvPicPr preferRelativeResize="0"/>
          <p:nvPr/>
        </p:nvPicPr>
        <p:blipFill>
          <a:blip r:embed="rId4">
            <a:alphaModFix/>
          </a:blip>
          <a:stretch>
            <a:fillRect/>
          </a:stretch>
        </p:blipFill>
        <p:spPr>
          <a:xfrm>
            <a:off x="1290275" y="3306313"/>
            <a:ext cx="1056900" cy="1056900"/>
          </a:xfrm>
          <a:prstGeom prst="rect">
            <a:avLst/>
          </a:prstGeom>
          <a:noFill/>
          <a:ln>
            <a:noFill/>
          </a:ln>
        </p:spPr>
      </p:pic>
      <p:pic>
        <p:nvPicPr>
          <p:cNvPr id="252" name="Google Shape;252;p31"/>
          <p:cNvPicPr preferRelativeResize="0"/>
          <p:nvPr/>
        </p:nvPicPr>
        <p:blipFill>
          <a:blip r:embed="rId5">
            <a:alphaModFix/>
          </a:blip>
          <a:stretch>
            <a:fillRect/>
          </a:stretch>
        </p:blipFill>
        <p:spPr>
          <a:xfrm>
            <a:off x="4041700" y="3240025"/>
            <a:ext cx="1133700" cy="1133700"/>
          </a:xfrm>
          <a:prstGeom prst="rect">
            <a:avLst/>
          </a:prstGeom>
          <a:noFill/>
          <a:ln>
            <a:noFill/>
          </a:ln>
        </p:spPr>
      </p:pic>
      <p:pic>
        <p:nvPicPr>
          <p:cNvPr id="253" name="Google Shape;253;p31"/>
          <p:cNvPicPr preferRelativeResize="0"/>
          <p:nvPr/>
        </p:nvPicPr>
        <p:blipFill>
          <a:blip r:embed="rId6">
            <a:alphaModFix/>
          </a:blip>
          <a:stretch>
            <a:fillRect/>
          </a:stretch>
        </p:blipFill>
        <p:spPr>
          <a:xfrm>
            <a:off x="6318975" y="3267925"/>
            <a:ext cx="1133701" cy="1133701"/>
          </a:xfrm>
          <a:prstGeom prst="rect">
            <a:avLst/>
          </a:prstGeom>
          <a:noFill/>
          <a:ln>
            <a:noFill/>
          </a:ln>
        </p:spPr>
      </p:pic>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&amp; Developing economy</a:t>
            </a:r>
          </a:p>
        </p:txBody>
      </p:sp>
      <p:sp>
        <p:nvSpPr>
          <p:cNvPr id="3" name="Text Placeholder 2"/>
          <p:cNvSpPr>
            <a:spLocks noGrp="1"/>
          </p:cNvSpPr>
          <p:nvPr>
            <p:ph type="body" idx="1"/>
          </p:nvPr>
        </p:nvSpPr>
        <p:spPr/>
        <p:txBody>
          <a:bodyPr/>
          <a:lstStyle/>
          <a:p>
            <a:pPr marL="182880"/>
            <a:r>
              <a:rPr lang="en-US" sz="1800" dirty="0"/>
              <a:t>Developing economies gradually moved up the ladder</a:t>
            </a:r>
          </a:p>
          <a:p>
            <a:pPr marL="182880"/>
            <a:r>
              <a:rPr lang="en-US" sz="1800" dirty="0"/>
              <a:t>Lower end ladder are susceptible to automation such as agriculture</a:t>
            </a:r>
          </a:p>
          <a:p>
            <a:pPr marL="182880"/>
            <a:r>
              <a:rPr lang="en-US" sz="1800" dirty="0"/>
              <a:t>Trampoline to move higher rungs</a:t>
            </a:r>
          </a:p>
          <a:p>
            <a:pPr marL="640080" lvl="2">
              <a:spcBef>
                <a:spcPts val="0"/>
              </a:spcBef>
            </a:pPr>
            <a:r>
              <a:rPr lang="en-US" sz="1600" dirty="0"/>
              <a:t>Leapfrog</a:t>
            </a:r>
          </a:p>
          <a:p>
            <a:pPr marL="640080" lvl="2">
              <a:spcBef>
                <a:spcPts val="0"/>
              </a:spcBef>
            </a:pPr>
            <a:r>
              <a:rPr lang="en-US" sz="1600" dirty="0"/>
              <a:t>Example of mobile phone</a:t>
            </a:r>
          </a:p>
          <a:p>
            <a:pPr marL="640080" lvl="2">
              <a:spcBef>
                <a:spcPts val="0"/>
              </a:spcBef>
            </a:pPr>
            <a:r>
              <a:rPr lang="en-US" sz="1600" dirty="0"/>
              <a:t>Mobile payments</a:t>
            </a:r>
          </a:p>
          <a:p>
            <a:pPr marL="182880" lvl="1">
              <a:spcBef>
                <a:spcPts val="0"/>
              </a:spcBef>
            </a:pPr>
            <a:r>
              <a:rPr lang="en-US" sz="1600" dirty="0"/>
              <a:t>Online education</a:t>
            </a: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developing economies can build AI?</a:t>
            </a:r>
          </a:p>
        </p:txBody>
      </p:sp>
      <p:sp>
        <p:nvSpPr>
          <p:cNvPr id="3" name="Text Placeholder 2"/>
          <p:cNvSpPr>
            <a:spLocks noGrp="1"/>
          </p:cNvSpPr>
          <p:nvPr>
            <p:ph type="body" idx="1"/>
          </p:nvPr>
        </p:nvSpPr>
        <p:spPr/>
        <p:txBody>
          <a:bodyPr/>
          <a:lstStyle/>
          <a:p>
            <a:r>
              <a:rPr lang="en-US" sz="1600" dirty="0"/>
              <a:t>US and China leading</a:t>
            </a:r>
          </a:p>
          <a:p>
            <a:r>
              <a:rPr lang="en-US" sz="1600" dirty="0"/>
              <a:t>But AI communities are still immature</a:t>
            </a:r>
          </a:p>
          <a:p>
            <a:r>
              <a:rPr lang="en-US" sz="1600" dirty="0"/>
              <a:t>Focus on AI to strengthen country’s vertical industries</a:t>
            </a:r>
          </a:p>
          <a:p>
            <a:r>
              <a:rPr lang="en-US" sz="1600" dirty="0"/>
              <a:t>Instead of focusing on AI in general, use AI where you are already good at</a:t>
            </a:r>
          </a:p>
          <a:p>
            <a:r>
              <a:rPr lang="en-US" sz="1600" dirty="0"/>
              <a:t>Public private partnership</a:t>
            </a:r>
          </a:p>
          <a:p>
            <a:r>
              <a:rPr lang="en-US" sz="1600" dirty="0"/>
              <a:t>Invest in education</a:t>
            </a: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and impact on jobs</a:t>
            </a:r>
          </a:p>
        </p:txBody>
      </p:sp>
      <p:sp>
        <p:nvSpPr>
          <p:cNvPr id="3" name="Text Placeholder 2"/>
          <p:cNvSpPr>
            <a:spLocks noGrp="1"/>
          </p:cNvSpPr>
          <p:nvPr>
            <p:ph type="body" idx="1"/>
          </p:nvPr>
        </p:nvSpPr>
        <p:spPr/>
        <p:txBody>
          <a:bodyPr/>
          <a:lstStyle/>
          <a:p>
            <a:r>
              <a:rPr lang="en-US" sz="1600" dirty="0"/>
              <a:t>AI is automation on steroids</a:t>
            </a:r>
          </a:p>
          <a:p>
            <a:r>
              <a:rPr lang="en-US" sz="1600" dirty="0"/>
              <a:t>Jobs displaced by 2030</a:t>
            </a:r>
          </a:p>
          <a:p>
            <a:pPr marL="1005840" lvl="3">
              <a:spcBef>
                <a:spcPts val="0"/>
              </a:spcBef>
            </a:pPr>
            <a:r>
              <a:rPr lang="en-US" sz="1400" dirty="0"/>
              <a:t>400-800 </a:t>
            </a:r>
            <a:r>
              <a:rPr lang="en-US" sz="1400" dirty="0" err="1"/>
              <a:t>mn</a:t>
            </a:r>
            <a:endParaRPr lang="en-US" sz="1400" dirty="0"/>
          </a:p>
          <a:p>
            <a:r>
              <a:rPr lang="en-US" sz="1600" dirty="0"/>
              <a:t>Jobs created by 2030</a:t>
            </a:r>
          </a:p>
          <a:p>
            <a:pPr marL="1005840" lvl="3">
              <a:spcBef>
                <a:spcPts val="0"/>
              </a:spcBef>
            </a:pPr>
            <a:r>
              <a:rPr lang="en-US" sz="1400" dirty="0"/>
              <a:t>555- 890 </a:t>
            </a:r>
            <a:r>
              <a:rPr lang="en-US" sz="1400" dirty="0" err="1"/>
              <a:t>mn</a:t>
            </a:r>
            <a:endParaRPr lang="en-US" sz="1400" dirty="0"/>
          </a:p>
          <a:p>
            <a:r>
              <a:rPr lang="en-US" sz="1600" dirty="0"/>
              <a:t>Is your job amenable to automation?</a:t>
            </a:r>
          </a:p>
          <a:p>
            <a:endParaRPr lang="en-US" sz="1600" dirty="0"/>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21506" name="Picture 2"/>
          <p:cNvPicPr>
            <a:picLocks noChangeAspect="1" noChangeArrowheads="1"/>
          </p:cNvPicPr>
          <p:nvPr/>
        </p:nvPicPr>
        <p:blipFill>
          <a:blip r:embed="rId2"/>
          <a:srcRect/>
          <a:stretch>
            <a:fillRect/>
          </a:stretch>
        </p:blipFill>
        <p:spPr bwMode="auto">
          <a:xfrm>
            <a:off x="1688838" y="555058"/>
            <a:ext cx="5673011" cy="4060096"/>
          </a:xfrm>
          <a:prstGeom prst="rect">
            <a:avLst/>
          </a:prstGeom>
          <a:noFill/>
          <a:ln w="9525">
            <a:noFill/>
            <a:miter lim="800000"/>
            <a:headEnd/>
            <a:tailEnd/>
          </a:ln>
          <a:effectLst/>
        </p:spPr>
      </p:pic>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solutions to counter AI impact on jobs</a:t>
            </a:r>
          </a:p>
        </p:txBody>
      </p:sp>
      <p:sp>
        <p:nvSpPr>
          <p:cNvPr id="3" name="Text Placeholder 2"/>
          <p:cNvSpPr>
            <a:spLocks noGrp="1"/>
          </p:cNvSpPr>
          <p:nvPr>
            <p:ph type="body" idx="1"/>
          </p:nvPr>
        </p:nvSpPr>
        <p:spPr/>
        <p:txBody>
          <a:bodyPr/>
          <a:lstStyle/>
          <a:p>
            <a:r>
              <a:rPr lang="en-US" sz="1800" dirty="0"/>
              <a:t>Conditional basic income: provide a safety net</a:t>
            </a:r>
          </a:p>
          <a:p>
            <a:r>
              <a:rPr lang="en-US" sz="1800" dirty="0"/>
              <a:t>Life long learning society</a:t>
            </a:r>
          </a:p>
          <a:p>
            <a:pPr marL="0"/>
            <a:r>
              <a:rPr lang="en-US" sz="1800" dirty="0"/>
              <a:t>Political solutions</a:t>
            </a:r>
          </a:p>
          <a:p>
            <a:pPr lvl="1">
              <a:spcBef>
                <a:spcPts val="0"/>
              </a:spcBef>
            </a:pPr>
            <a:r>
              <a:rPr lang="en-US" sz="1600" dirty="0"/>
              <a:t>Legalization</a:t>
            </a:r>
          </a:p>
          <a:p>
            <a:r>
              <a:rPr lang="en-US" sz="1800" dirty="0"/>
              <a:t>Work at intersection of your current </a:t>
            </a:r>
            <a:r>
              <a:rPr lang="en-US" sz="1800" dirty="0" err="1"/>
              <a:t>joband</a:t>
            </a:r>
            <a:r>
              <a:rPr lang="en-US" sz="1800" dirty="0"/>
              <a:t> AI</a:t>
            </a: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Text Placeholder 2"/>
          <p:cNvSpPr>
            <a:spLocks noGrp="1"/>
          </p:cNvSpPr>
          <p:nvPr>
            <p:ph type="body" idx="1"/>
          </p:nvPr>
        </p:nvSpPr>
        <p:spPr/>
        <p:txBody>
          <a:bodyPr/>
          <a:lstStyle/>
          <a:p>
            <a:r>
              <a:rPr lang="en-US" sz="1800" dirty="0"/>
              <a:t>What is AI?</a:t>
            </a:r>
          </a:p>
          <a:p>
            <a:r>
              <a:rPr lang="en-US" sz="1800" dirty="0"/>
              <a:t>Building AI projects</a:t>
            </a:r>
          </a:p>
          <a:p>
            <a:r>
              <a:rPr lang="en-US" sz="1800" dirty="0"/>
              <a:t>Building AI in your company</a:t>
            </a:r>
          </a:p>
          <a:p>
            <a:r>
              <a:rPr lang="en-US" sz="1800" dirty="0"/>
              <a:t>AI </a:t>
            </a:r>
            <a:r>
              <a:rPr lang="en-US" sz="1800"/>
              <a:t>&amp; society</a:t>
            </a:r>
            <a:endParaRPr lang="en-US" sz="18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dirty="0"/>
              <a:t>Supervised Learning</a:t>
            </a:r>
            <a:endParaRPr/>
          </a:p>
        </p:txBody>
      </p:sp>
      <p:pic>
        <p:nvPicPr>
          <p:cNvPr id="259" name="Google Shape;259;p32"/>
          <p:cNvPicPr preferRelativeResize="0"/>
          <p:nvPr/>
        </p:nvPicPr>
        <p:blipFill>
          <a:blip r:embed="rId3">
            <a:alphaModFix/>
          </a:blip>
          <a:stretch>
            <a:fillRect/>
          </a:stretch>
        </p:blipFill>
        <p:spPr>
          <a:xfrm>
            <a:off x="6335825" y="3210025"/>
            <a:ext cx="1254847" cy="1013850"/>
          </a:xfrm>
          <a:prstGeom prst="rect">
            <a:avLst/>
          </a:prstGeom>
          <a:noFill/>
          <a:ln>
            <a:noFill/>
          </a:ln>
        </p:spPr>
      </p:pic>
      <p:sp>
        <p:nvSpPr>
          <p:cNvPr id="260" name="Google Shape;260;p32"/>
          <p:cNvSpPr txBox="1">
            <a:spLocks noGrp="1"/>
          </p:cNvSpPr>
          <p:nvPr>
            <p:ph type="body" idx="1"/>
          </p:nvPr>
        </p:nvSpPr>
        <p:spPr>
          <a:xfrm>
            <a:off x="729450" y="2078875"/>
            <a:ext cx="7688700" cy="293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If you want to build a self-driving car, one of the key pieces of AI is the AI that takes as input an image, and some information from radar, or from other sensors, and outputs the position of other cars, so your self-driving car can avoid the other cars.</a:t>
            </a:r>
            <a:endParaRPr sz="1400"/>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r>
              <a:rPr lang="en"/>
              <a:t>	</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261" name="Google Shape;261;p32"/>
          <p:cNvPicPr preferRelativeResize="0"/>
          <p:nvPr/>
        </p:nvPicPr>
        <p:blipFill>
          <a:blip r:embed="rId4">
            <a:alphaModFix/>
          </a:blip>
          <a:stretch>
            <a:fillRect/>
          </a:stretch>
        </p:blipFill>
        <p:spPr>
          <a:xfrm>
            <a:off x="1854399" y="2969024"/>
            <a:ext cx="1254850" cy="1254850"/>
          </a:xfrm>
          <a:prstGeom prst="rect">
            <a:avLst/>
          </a:prstGeom>
          <a:noFill/>
          <a:ln>
            <a:noFill/>
          </a:ln>
        </p:spPr>
      </p:pic>
      <p:pic>
        <p:nvPicPr>
          <p:cNvPr id="262" name="Google Shape;262;p32"/>
          <p:cNvPicPr preferRelativeResize="0"/>
          <p:nvPr/>
        </p:nvPicPr>
        <p:blipFill>
          <a:blip r:embed="rId5">
            <a:alphaModFix/>
          </a:blip>
          <a:stretch>
            <a:fillRect/>
          </a:stretch>
        </p:blipFill>
        <p:spPr>
          <a:xfrm>
            <a:off x="3716652" y="3149200"/>
            <a:ext cx="1514000" cy="1135500"/>
          </a:xfrm>
          <a:prstGeom prst="rect">
            <a:avLst/>
          </a:prstGeom>
          <a:noFill/>
          <a:ln>
            <a:noFill/>
          </a:ln>
        </p:spPr>
      </p:pic>
      <p:pic>
        <p:nvPicPr>
          <p:cNvPr id="263" name="Google Shape;263;p32"/>
          <p:cNvPicPr preferRelativeResize="0"/>
          <p:nvPr/>
        </p:nvPicPr>
        <p:blipFill>
          <a:blip r:embed="rId6">
            <a:alphaModFix/>
          </a:blip>
          <a:stretch>
            <a:fillRect/>
          </a:stretch>
        </p:blipFill>
        <p:spPr>
          <a:xfrm>
            <a:off x="884025" y="3293025"/>
            <a:ext cx="1133650" cy="847850"/>
          </a:xfrm>
          <a:prstGeom prst="rect">
            <a:avLst/>
          </a:prstGeom>
          <a:noFill/>
          <a:ln>
            <a:noFill/>
          </a:ln>
        </p:spPr>
      </p:pic>
      <p:sp>
        <p:nvSpPr>
          <p:cNvPr id="264" name="Google Shape;264;p32"/>
          <p:cNvSpPr txBox="1"/>
          <p:nvPr/>
        </p:nvSpPr>
        <p:spPr>
          <a:xfrm>
            <a:off x="884025" y="4284700"/>
            <a:ext cx="1514100" cy="53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Input(A)</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Image, radar info</a:t>
            </a:r>
            <a:endParaRPr>
              <a:latin typeface="Lato"/>
              <a:ea typeface="Lato"/>
              <a:cs typeface="Lato"/>
              <a:sym typeface="Lato"/>
            </a:endParaRPr>
          </a:p>
        </p:txBody>
      </p:sp>
      <p:sp>
        <p:nvSpPr>
          <p:cNvPr id="265" name="Google Shape;265;p32"/>
          <p:cNvSpPr txBox="1"/>
          <p:nvPr/>
        </p:nvSpPr>
        <p:spPr>
          <a:xfrm>
            <a:off x="3553100" y="4406800"/>
            <a:ext cx="1841100" cy="6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Position of other cars</a:t>
            </a:r>
            <a:endParaRPr>
              <a:latin typeface="Lato"/>
              <a:ea typeface="Lato"/>
              <a:cs typeface="Lato"/>
              <a:sym typeface="Lato"/>
            </a:endParaRPr>
          </a:p>
        </p:txBody>
      </p:sp>
      <p:sp>
        <p:nvSpPr>
          <p:cNvPr id="266" name="Google Shape;266;p32"/>
          <p:cNvSpPr txBox="1"/>
          <p:nvPr/>
        </p:nvSpPr>
        <p:spPr>
          <a:xfrm>
            <a:off x="6338025" y="4406800"/>
            <a:ext cx="1616100" cy="41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Self-Driving Car</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Supervised Learning</a:t>
            </a:r>
            <a:endParaRPr/>
          </a:p>
          <a:p>
            <a:pPr marL="0" lvl="0" indent="0" algn="l" rtl="0">
              <a:spcBef>
                <a:spcPts val="0"/>
              </a:spcBef>
              <a:spcAft>
                <a:spcPts val="0"/>
              </a:spcAft>
              <a:buNone/>
            </a:pPr>
            <a:endParaRPr/>
          </a:p>
        </p:txBody>
      </p:sp>
      <p:pic>
        <p:nvPicPr>
          <p:cNvPr id="272" name="Google Shape;272;p33"/>
          <p:cNvPicPr preferRelativeResize="0"/>
          <p:nvPr/>
        </p:nvPicPr>
        <p:blipFill rotWithShape="1">
          <a:blip r:embed="rId3">
            <a:alphaModFix/>
          </a:blip>
          <a:srcRect l="20408" t="10137" r="23339" b="8310"/>
          <a:stretch/>
        </p:blipFill>
        <p:spPr>
          <a:xfrm>
            <a:off x="1461550" y="3209775"/>
            <a:ext cx="1162075" cy="1391675"/>
          </a:xfrm>
          <a:prstGeom prst="rect">
            <a:avLst/>
          </a:prstGeom>
          <a:noFill/>
          <a:ln>
            <a:noFill/>
          </a:ln>
        </p:spPr>
      </p:pic>
      <p:sp>
        <p:nvSpPr>
          <p:cNvPr id="273" name="Google Shape;273;p33"/>
          <p:cNvSpPr txBox="1">
            <a:spLocks noGrp="1"/>
          </p:cNvSpPr>
          <p:nvPr>
            <p:ph type="body" idx="1"/>
          </p:nvPr>
        </p:nvSpPr>
        <p:spPr>
          <a:xfrm>
            <a:off x="659175"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In Manufacturing, we take as input a picture of something you've just manufactured, such as a picture of a cell phone coming off the assembly line., and you want to output, is there a scratch, or is there a dent, or some other defects on this thing you've just manufactured? This is </a:t>
            </a:r>
            <a:r>
              <a:rPr lang="en" b="1"/>
              <a:t>visual inspection</a:t>
            </a:r>
            <a:r>
              <a:rPr lang="en"/>
              <a:t> which is helping manufacturers to reduce or prevent defects in the things that they're making.</a:t>
            </a:r>
            <a:endParaRPr/>
          </a:p>
        </p:txBody>
      </p:sp>
      <p:pic>
        <p:nvPicPr>
          <p:cNvPr id="274" name="Google Shape;274;p33"/>
          <p:cNvPicPr preferRelativeResize="0"/>
          <p:nvPr/>
        </p:nvPicPr>
        <p:blipFill rotWithShape="1">
          <a:blip r:embed="rId4">
            <a:alphaModFix/>
          </a:blip>
          <a:srcRect l="21157" r="20797" b="9836"/>
          <a:stretch/>
        </p:blipFill>
        <p:spPr>
          <a:xfrm>
            <a:off x="4426800" y="3209763"/>
            <a:ext cx="885350" cy="1281350"/>
          </a:xfrm>
          <a:prstGeom prst="rect">
            <a:avLst/>
          </a:prstGeom>
          <a:noFill/>
          <a:ln>
            <a:noFill/>
          </a:ln>
        </p:spPr>
      </p:pic>
      <p:pic>
        <p:nvPicPr>
          <p:cNvPr id="275" name="Google Shape;275;p33"/>
          <p:cNvPicPr preferRelativeResize="0"/>
          <p:nvPr/>
        </p:nvPicPr>
        <p:blipFill>
          <a:blip r:embed="rId5">
            <a:alphaModFix/>
          </a:blip>
          <a:stretch>
            <a:fillRect/>
          </a:stretch>
        </p:blipFill>
        <p:spPr>
          <a:xfrm>
            <a:off x="6880375" y="3154600"/>
            <a:ext cx="1228625" cy="1391675"/>
          </a:xfrm>
          <a:prstGeom prst="rect">
            <a:avLst/>
          </a:prstGeom>
          <a:noFill/>
          <a:ln>
            <a:noFill/>
          </a:ln>
        </p:spPr>
      </p:pic>
      <p:sp>
        <p:nvSpPr>
          <p:cNvPr id="276" name="Google Shape;276;p33"/>
          <p:cNvSpPr txBox="1"/>
          <p:nvPr/>
        </p:nvSpPr>
        <p:spPr>
          <a:xfrm>
            <a:off x="1115125" y="4448950"/>
            <a:ext cx="1854900" cy="29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Input (A)</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Image of a phone</a:t>
            </a:r>
            <a:endParaRPr>
              <a:latin typeface="Lato"/>
              <a:ea typeface="Lato"/>
              <a:cs typeface="Lato"/>
              <a:sym typeface="Lato"/>
            </a:endParaRPr>
          </a:p>
        </p:txBody>
      </p:sp>
      <p:sp>
        <p:nvSpPr>
          <p:cNvPr id="277" name="Google Shape;277;p33"/>
          <p:cNvSpPr txBox="1"/>
          <p:nvPr/>
        </p:nvSpPr>
        <p:spPr>
          <a:xfrm>
            <a:off x="4012225" y="4448950"/>
            <a:ext cx="1714500" cy="37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Output (B)</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Defects (0/1)</a:t>
            </a:r>
            <a:endParaRPr>
              <a:latin typeface="Lato"/>
              <a:ea typeface="Lato"/>
              <a:cs typeface="Lato"/>
              <a:sym typeface="Lato"/>
            </a:endParaRPr>
          </a:p>
        </p:txBody>
      </p:sp>
      <p:sp>
        <p:nvSpPr>
          <p:cNvPr id="278" name="Google Shape;278;p33"/>
          <p:cNvSpPr txBox="1"/>
          <p:nvPr/>
        </p:nvSpPr>
        <p:spPr>
          <a:xfrm>
            <a:off x="6801775" y="4617600"/>
            <a:ext cx="1714500" cy="37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Visual Inspection</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Supervised Learning</a:t>
            </a:r>
            <a:endParaRPr/>
          </a:p>
        </p:txBody>
      </p:sp>
      <p:sp>
        <p:nvSpPr>
          <p:cNvPr id="284" name="Google Shape;284;p34"/>
          <p:cNvSpPr txBox="1">
            <a:spLocks noGrp="1"/>
          </p:cNvSpPr>
          <p:nvPr>
            <p:ph type="body" idx="1"/>
          </p:nvPr>
        </p:nvSpPr>
        <p:spPr>
          <a:xfrm>
            <a:off x="729450" y="2078875"/>
            <a:ext cx="7688700" cy="1582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dirty="0"/>
              <a:t>This set of AI called supervised learning, just learns input to output, or A to B mappings. On one hand, input to output, A to B it seems quite limiting. But when you find a right application scenario, this can be incredibly valuable.</a:t>
            </a:r>
            <a:endParaRPr sz="17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290" name="Google Shape;290;p35"/>
          <p:cNvPicPr preferRelativeResize="0"/>
          <p:nvPr/>
        </p:nvPicPr>
        <p:blipFill>
          <a:blip r:embed="rId3">
            <a:alphaModFix/>
          </a:blip>
          <a:stretch>
            <a:fillRect/>
          </a:stretch>
        </p:blipFill>
        <p:spPr>
          <a:xfrm>
            <a:off x="1515688" y="1853850"/>
            <a:ext cx="6112634" cy="29848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296" name="Google Shape;296;p36"/>
          <p:cNvPicPr preferRelativeResize="0"/>
          <p:nvPr/>
        </p:nvPicPr>
        <p:blipFill>
          <a:blip r:embed="rId3">
            <a:alphaModFix/>
          </a:blip>
          <a:stretch>
            <a:fillRect/>
          </a:stretch>
        </p:blipFill>
        <p:spPr>
          <a:xfrm>
            <a:off x="1153738" y="1853850"/>
            <a:ext cx="6836532" cy="29848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302" name="Google Shape;302;p37"/>
          <p:cNvPicPr preferRelativeResize="0"/>
          <p:nvPr/>
        </p:nvPicPr>
        <p:blipFill>
          <a:blip r:embed="rId3">
            <a:alphaModFix/>
          </a:blip>
          <a:stretch>
            <a:fillRect/>
          </a:stretch>
        </p:blipFill>
        <p:spPr>
          <a:xfrm>
            <a:off x="902350" y="1853850"/>
            <a:ext cx="7342893" cy="29848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 of this Course</a:t>
            </a:r>
            <a:endParaRPr/>
          </a:p>
        </p:txBody>
      </p:sp>
      <p:sp>
        <p:nvSpPr>
          <p:cNvPr id="99" name="Google Shape;99;p1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AutoNum type="arabicPeriod"/>
            </a:pPr>
            <a:r>
              <a:rPr lang="en" sz="1800" dirty="0"/>
              <a:t>The meaning behind common AI terminology, including neural networks, machine learning, deep learning, and data science</a:t>
            </a:r>
            <a:endParaRPr sz="1800"/>
          </a:p>
          <a:p>
            <a:pPr marL="457200" lvl="0" indent="-311150" algn="l" rtl="0">
              <a:spcBef>
                <a:spcPts val="0"/>
              </a:spcBef>
              <a:spcAft>
                <a:spcPts val="0"/>
              </a:spcAft>
              <a:buSzPts val="1300"/>
              <a:buAutoNum type="arabicPeriod"/>
            </a:pPr>
            <a:r>
              <a:rPr lang="en" sz="1800" dirty="0"/>
              <a:t>What AI realistically can--and cannot--do</a:t>
            </a:r>
            <a:endParaRPr sz="1800"/>
          </a:p>
          <a:p>
            <a:pPr marL="457200" lvl="0" indent="-311150" algn="l" rtl="0">
              <a:spcBef>
                <a:spcPts val="0"/>
              </a:spcBef>
              <a:spcAft>
                <a:spcPts val="0"/>
              </a:spcAft>
              <a:buSzPts val="1300"/>
              <a:buAutoNum type="arabicPeriod"/>
            </a:pPr>
            <a:r>
              <a:rPr lang="en" sz="1800" dirty="0"/>
              <a:t>How to spot opportunities to apply AI to problems in your own organization</a:t>
            </a:r>
            <a:endParaRPr sz="1800"/>
          </a:p>
          <a:p>
            <a:pPr marL="457200" lvl="0" indent="-311150" algn="l" rtl="0">
              <a:spcBef>
                <a:spcPts val="0"/>
              </a:spcBef>
              <a:spcAft>
                <a:spcPts val="0"/>
              </a:spcAft>
              <a:buSzPts val="1300"/>
              <a:buAutoNum type="arabicPeriod"/>
            </a:pPr>
            <a:r>
              <a:rPr lang="en" sz="1800" dirty="0"/>
              <a:t>What it feels like to build machine learning and data science projects</a:t>
            </a:r>
            <a:endParaRPr sz="1800"/>
          </a:p>
          <a:p>
            <a:pPr marL="457200" lvl="0" indent="-311150" algn="l" rtl="0">
              <a:spcBef>
                <a:spcPts val="0"/>
              </a:spcBef>
              <a:spcAft>
                <a:spcPts val="0"/>
              </a:spcAft>
              <a:buSzPts val="1300"/>
              <a:buAutoNum type="arabicPeriod"/>
            </a:pPr>
            <a:r>
              <a:rPr lang="en" sz="1800" dirty="0"/>
              <a:t>How to work with an AI team and build an AI strategy in your company</a:t>
            </a:r>
            <a:endParaRPr sz="1800"/>
          </a:p>
          <a:p>
            <a:pPr marL="457200" lvl="0" indent="-311150" algn="l" rtl="0">
              <a:spcBef>
                <a:spcPts val="0"/>
              </a:spcBef>
              <a:spcAft>
                <a:spcPts val="0"/>
              </a:spcAft>
              <a:buSzPts val="1300"/>
              <a:buAutoNum type="arabicPeriod"/>
            </a:pPr>
            <a:r>
              <a:rPr lang="en" sz="1800" dirty="0"/>
              <a:t>How to navigate ethical and societal discussions surrounding AI</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308" name="Google Shape;308;p38"/>
          <p:cNvPicPr preferRelativeResize="0"/>
          <p:nvPr/>
        </p:nvPicPr>
        <p:blipFill>
          <a:blip r:embed="rId3">
            <a:alphaModFix/>
          </a:blip>
          <a:stretch>
            <a:fillRect/>
          </a:stretch>
        </p:blipFill>
        <p:spPr>
          <a:xfrm>
            <a:off x="1107013" y="1853850"/>
            <a:ext cx="6929974" cy="2984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314" name="Google Shape;314;p39"/>
          <p:cNvPicPr preferRelativeResize="0"/>
          <p:nvPr/>
        </p:nvPicPr>
        <p:blipFill>
          <a:blip r:embed="rId3">
            <a:alphaModFix/>
          </a:blip>
          <a:stretch>
            <a:fillRect/>
          </a:stretch>
        </p:blipFill>
        <p:spPr>
          <a:xfrm>
            <a:off x="1150725" y="1853850"/>
            <a:ext cx="6842557" cy="29848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320" name="Google Shape;320;p40"/>
          <p:cNvPicPr preferRelativeResize="0"/>
          <p:nvPr/>
        </p:nvPicPr>
        <p:blipFill>
          <a:blip r:embed="rId3">
            <a:alphaModFix/>
          </a:blip>
          <a:stretch>
            <a:fillRect/>
          </a:stretch>
        </p:blipFill>
        <p:spPr>
          <a:xfrm>
            <a:off x="1239813" y="1916400"/>
            <a:ext cx="6664382" cy="29848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4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Rise of Fast Computers</a:t>
            </a:r>
            <a:endParaRPr/>
          </a:p>
        </p:txBody>
      </p:sp>
      <p:sp>
        <p:nvSpPr>
          <p:cNvPr id="326" name="Google Shape;326;p41"/>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So, the rise of fast computers with specialized processors such as graphics processing units or GPUs has enabled many companies, not just giant tech companies, but many many other companies to be able to train large neural nets on a large enough amount of data in order to get very good performance and drive business value.</a:t>
            </a:r>
            <a:endParaRPr sz="17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42"/>
          <p:cNvSpPr txBox="1">
            <a:spLocks noGrp="1"/>
          </p:cNvSpPr>
          <p:nvPr>
            <p:ph type="title"/>
          </p:nvPr>
        </p:nvSpPr>
        <p:spPr>
          <a:xfrm>
            <a:off x="0" y="864300"/>
            <a:ext cx="9144000" cy="29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is the most important </a:t>
            </a:r>
            <a:endParaRPr/>
          </a:p>
          <a:p>
            <a:pPr marL="0" lvl="0" indent="0" algn="ctr" rtl="0">
              <a:spcBef>
                <a:spcPts val="0"/>
              </a:spcBef>
              <a:spcAft>
                <a:spcPts val="0"/>
              </a:spcAft>
              <a:buNone/>
            </a:pPr>
            <a:r>
              <a:rPr lang="en"/>
              <a:t>idea in AI?</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3"/>
          <p:cNvSpPr txBox="1">
            <a:spLocks noGrp="1"/>
          </p:cNvSpPr>
          <p:nvPr>
            <p:ph type="title"/>
          </p:nvPr>
        </p:nvSpPr>
        <p:spPr>
          <a:xfrm>
            <a:off x="150" y="864300"/>
            <a:ext cx="9144000" cy="29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Machine Learning</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44"/>
          <p:cNvSpPr txBox="1">
            <a:spLocks noGrp="1"/>
          </p:cNvSpPr>
          <p:nvPr>
            <p:ph type="title"/>
          </p:nvPr>
        </p:nvSpPr>
        <p:spPr>
          <a:xfrm>
            <a:off x="0" y="864300"/>
            <a:ext cx="9144000" cy="29850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
              <a:t>What is Supervised Learning?</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45"/>
          <p:cNvSpPr txBox="1">
            <a:spLocks noGrp="1"/>
          </p:cNvSpPr>
          <p:nvPr>
            <p:ph type="title"/>
          </p:nvPr>
        </p:nvSpPr>
        <p:spPr>
          <a:xfrm>
            <a:off x="150" y="864300"/>
            <a:ext cx="9144000" cy="29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to B mappings </a:t>
            </a:r>
            <a:endParaRPr/>
          </a:p>
          <a:p>
            <a:pPr marL="0" lvl="0" indent="0" algn="ctr" rtl="0">
              <a:spcBef>
                <a:spcPts val="0"/>
              </a:spcBef>
              <a:spcAft>
                <a:spcPts val="0"/>
              </a:spcAft>
              <a:buNone/>
            </a:pPr>
            <a:endParaRPr/>
          </a:p>
          <a:p>
            <a:pPr marL="0" lvl="0" indent="0" algn="ctr" rtl="0">
              <a:spcBef>
                <a:spcPts val="0"/>
              </a:spcBef>
              <a:spcAft>
                <a:spcPts val="0"/>
              </a:spcAft>
              <a:buNone/>
            </a:pPr>
            <a:r>
              <a:rPr lang="en"/>
              <a:t>Input to Output mappings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6"/>
          <p:cNvSpPr txBox="1">
            <a:spLocks noGrp="1"/>
          </p:cNvSpPr>
          <p:nvPr>
            <p:ph type="title"/>
          </p:nvPr>
        </p:nvSpPr>
        <p:spPr>
          <a:xfrm>
            <a:off x="0" y="864300"/>
            <a:ext cx="9144000" cy="29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enables machine learning </a:t>
            </a:r>
            <a:endParaRPr/>
          </a:p>
          <a:p>
            <a:pPr marL="0" lvl="0" indent="0" algn="ctr" rtl="0">
              <a:spcBef>
                <a:spcPts val="0"/>
              </a:spcBef>
              <a:spcAft>
                <a:spcPts val="0"/>
              </a:spcAft>
              <a:buNone/>
            </a:pPr>
            <a:r>
              <a:rPr lang="en"/>
              <a:t>to work so well?</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47"/>
          <p:cNvSpPr txBox="1">
            <a:spLocks noGrp="1"/>
          </p:cNvSpPr>
          <p:nvPr>
            <p:ph type="title"/>
          </p:nvPr>
        </p:nvSpPr>
        <p:spPr>
          <a:xfrm>
            <a:off x="729450" y="1322450"/>
            <a:ext cx="7688400" cy="151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is Data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5" name="Rectangle 4"/>
          <p:cNvSpPr/>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Google Shape;148;p19"/>
          <p:cNvSpPr txBox="1">
            <a:spLocks noGrp="1"/>
          </p:cNvSpPr>
          <p:nvPr>
            <p:ph type="title"/>
          </p:nvPr>
        </p:nvSpPr>
        <p:spPr>
          <a:xfrm>
            <a:off x="729450" y="733950"/>
            <a:ext cx="7688400" cy="12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$13 Trillion</a:t>
            </a:r>
            <a:endParaRPr/>
          </a:p>
        </p:txBody>
      </p:sp>
      <p:sp>
        <p:nvSpPr>
          <p:cNvPr id="149" name="Google Shape;149;p19"/>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t>AI value creation by 2030</a:t>
            </a:r>
            <a:endParaRPr sz="1600"/>
          </a:p>
        </p:txBody>
      </p:sp>
      <p:sp>
        <p:nvSpPr>
          <p:cNvPr id="150" name="Google Shape;150;p19"/>
          <p:cNvSpPr txBox="1"/>
          <p:nvPr/>
        </p:nvSpPr>
        <p:spPr>
          <a:xfrm>
            <a:off x="729450" y="4503200"/>
            <a:ext cx="4088700" cy="36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latin typeface="Lato"/>
                <a:ea typeface="Lato"/>
                <a:cs typeface="Lato"/>
                <a:sym typeface="Lato"/>
                <a:hlinkClick r:id="rId3"/>
              </a:rPr>
              <a:t>Source: McKinsey Global Institute</a:t>
            </a:r>
            <a:endParaRPr>
              <a:latin typeface="Lato"/>
              <a:ea typeface="Lato"/>
              <a:cs typeface="Lato"/>
              <a:sym typeface="Lat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4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Table of Data (Dataset)</a:t>
            </a:r>
            <a:endParaRPr/>
          </a:p>
        </p:txBody>
      </p:sp>
      <p:graphicFrame>
        <p:nvGraphicFramePr>
          <p:cNvPr id="362" name="Google Shape;362;p48"/>
          <p:cNvGraphicFramePr/>
          <p:nvPr/>
        </p:nvGraphicFramePr>
        <p:xfrm>
          <a:off x="954300" y="1917900"/>
          <a:ext cx="7239000" cy="3169680"/>
        </p:xfrm>
        <a:graphic>
          <a:graphicData uri="http://schemas.openxmlformats.org/drawingml/2006/table">
            <a:tbl>
              <a:tblPr>
                <a:noFill/>
                <a:tableStyleId>{3D390BA2-7C41-462E-BD44-CC596F61F5FF}</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Size of House (Square Feet)</a:t>
                      </a:r>
                      <a:endParaRPr b="1"/>
                    </a:p>
                  </a:txBody>
                  <a:tcPr marL="91425" marR="91425" marT="91425" marB="91425"/>
                </a:tc>
                <a:tc>
                  <a:txBody>
                    <a:bodyPr/>
                    <a:lstStyle/>
                    <a:p>
                      <a:pPr marL="0" lvl="0" indent="0" algn="l" rtl="0">
                        <a:spcBef>
                          <a:spcPts val="0"/>
                        </a:spcBef>
                        <a:spcAft>
                          <a:spcPts val="0"/>
                        </a:spcAft>
                        <a:buNone/>
                      </a:pPr>
                      <a:r>
                        <a:rPr lang="en" b="1"/>
                        <a:t>Price ($1000)</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t>523</a:t>
                      </a:r>
                      <a:endParaRPr/>
                    </a:p>
                  </a:txBody>
                  <a:tcPr marL="91425" marR="91425" marT="91425" marB="91425"/>
                </a:tc>
                <a:tc>
                  <a:txBody>
                    <a:bodyPr/>
                    <a:lstStyle/>
                    <a:p>
                      <a:pPr marL="0" lvl="0" indent="0" algn="ctr" rtl="0">
                        <a:spcBef>
                          <a:spcPts val="0"/>
                        </a:spcBef>
                        <a:spcAft>
                          <a:spcPts val="0"/>
                        </a:spcAft>
                        <a:buNone/>
                      </a:pPr>
                      <a:r>
                        <a:rPr lang="en"/>
                        <a:t>115</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a:t>645</a:t>
                      </a:r>
                      <a:endParaRPr/>
                    </a:p>
                  </a:txBody>
                  <a:tcPr marL="91425" marR="91425" marT="91425" marB="91425"/>
                </a:tc>
                <a:tc>
                  <a:txBody>
                    <a:bodyPr/>
                    <a:lstStyle/>
                    <a:p>
                      <a:pPr marL="0" lvl="0" indent="0" algn="ctr" rtl="0">
                        <a:spcBef>
                          <a:spcPts val="0"/>
                        </a:spcBef>
                        <a:spcAft>
                          <a:spcPts val="0"/>
                        </a:spcAft>
                        <a:buNone/>
                      </a:pPr>
                      <a:r>
                        <a:rPr lang="en"/>
                        <a:t>150</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a:t>708</a:t>
                      </a:r>
                      <a:endParaRPr/>
                    </a:p>
                  </a:txBody>
                  <a:tcPr marL="91425" marR="91425" marT="91425" marB="91425"/>
                </a:tc>
                <a:tc>
                  <a:txBody>
                    <a:bodyPr/>
                    <a:lstStyle/>
                    <a:p>
                      <a:pPr marL="0" lvl="0" indent="0" algn="ctr" rtl="0">
                        <a:spcBef>
                          <a:spcPts val="0"/>
                        </a:spcBef>
                        <a:spcAft>
                          <a:spcPts val="0"/>
                        </a:spcAft>
                        <a:buNone/>
                      </a:pPr>
                      <a:r>
                        <a:rPr lang="en"/>
                        <a:t>210</a:t>
                      </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a:t>1034</a:t>
                      </a:r>
                      <a:endParaRPr/>
                    </a:p>
                  </a:txBody>
                  <a:tcPr marL="91425" marR="91425" marT="91425" marB="91425"/>
                </a:tc>
                <a:tc>
                  <a:txBody>
                    <a:bodyPr/>
                    <a:lstStyle/>
                    <a:p>
                      <a:pPr marL="0" lvl="0" indent="0" algn="ctr" rtl="0">
                        <a:spcBef>
                          <a:spcPts val="0"/>
                        </a:spcBef>
                        <a:spcAft>
                          <a:spcPts val="0"/>
                        </a:spcAft>
                        <a:buNone/>
                      </a:pPr>
                      <a:r>
                        <a:rPr lang="en"/>
                        <a:t>280</a:t>
                      </a:r>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
                        <a:t>2290</a:t>
                      </a:r>
                      <a:endParaRPr/>
                    </a:p>
                  </a:txBody>
                  <a:tcPr marL="91425" marR="91425" marT="91425" marB="91425"/>
                </a:tc>
                <a:tc>
                  <a:txBody>
                    <a:bodyPr/>
                    <a:lstStyle/>
                    <a:p>
                      <a:pPr marL="0" lvl="0" indent="0" algn="ctr" rtl="0">
                        <a:spcBef>
                          <a:spcPts val="0"/>
                        </a:spcBef>
                        <a:spcAft>
                          <a:spcPts val="0"/>
                        </a:spcAft>
                        <a:buNone/>
                      </a:pPr>
                      <a:r>
                        <a:rPr lang="en"/>
                        <a:t>355</a:t>
                      </a:r>
                      <a:endParaRPr/>
                    </a:p>
                  </a:txBody>
                  <a:tcPr marL="91425" marR="91425" marT="91425" marB="91425"/>
                </a:tc>
                <a:extLst>
                  <a:ext uri="{0D108BD9-81ED-4DB2-BD59-A6C34878D82A}">
                    <a16:rowId xmlns:a16="http://schemas.microsoft.com/office/drawing/2014/main" val="10005"/>
                  </a:ext>
                </a:extLst>
              </a:tr>
              <a:tr h="381000">
                <a:tc>
                  <a:txBody>
                    <a:bodyPr/>
                    <a:lstStyle/>
                    <a:p>
                      <a:pPr marL="0" lvl="0" indent="0" algn="ctr" rtl="0">
                        <a:spcBef>
                          <a:spcPts val="0"/>
                        </a:spcBef>
                        <a:spcAft>
                          <a:spcPts val="0"/>
                        </a:spcAft>
                        <a:buNone/>
                      </a:pPr>
                      <a:r>
                        <a:rPr lang="en"/>
                        <a:t>2545</a:t>
                      </a:r>
                      <a:endParaRPr/>
                    </a:p>
                  </a:txBody>
                  <a:tcPr marL="91425" marR="91425" marT="91425" marB="91425"/>
                </a:tc>
                <a:tc>
                  <a:txBody>
                    <a:bodyPr/>
                    <a:lstStyle/>
                    <a:p>
                      <a:pPr marL="0" lvl="0" indent="0" algn="ctr" rtl="0">
                        <a:spcBef>
                          <a:spcPts val="0"/>
                        </a:spcBef>
                        <a:spcAft>
                          <a:spcPts val="0"/>
                        </a:spcAft>
                        <a:buNone/>
                      </a:pPr>
                      <a:r>
                        <a:rPr lang="en"/>
                        <a:t>440</a:t>
                      </a:r>
                      <a:endParaRPr/>
                    </a:p>
                  </a:txBody>
                  <a:tcPr marL="91425" marR="91425" marT="91425" marB="91425"/>
                </a:tc>
                <a:extLst>
                  <a:ext uri="{0D108BD9-81ED-4DB2-BD59-A6C34878D82A}">
                    <a16:rowId xmlns:a16="http://schemas.microsoft.com/office/drawing/2014/main" val="10006"/>
                  </a:ext>
                </a:extLst>
              </a:tr>
              <a:tr h="381000">
                <a:tc>
                  <a:txBody>
                    <a:bodyPr/>
                    <a:lstStyle/>
                    <a:p>
                      <a:pPr marL="0" lvl="0" indent="0" algn="ctr" rtl="0">
                        <a:spcBef>
                          <a:spcPts val="0"/>
                        </a:spcBef>
                        <a:spcAft>
                          <a:spcPts val="0"/>
                        </a:spcAft>
                        <a:buNone/>
                      </a:pPr>
                      <a:r>
                        <a:rPr lang="en" b="1"/>
                        <a:t>A</a:t>
                      </a:r>
                      <a:endParaRPr b="1"/>
                    </a:p>
                  </a:txBody>
                  <a:tcPr marL="91425" marR="91425" marT="91425" marB="91425"/>
                </a:tc>
                <a:tc>
                  <a:txBody>
                    <a:bodyPr/>
                    <a:lstStyle/>
                    <a:p>
                      <a:pPr marL="0" lvl="0" indent="0" algn="ctr" rtl="0">
                        <a:spcBef>
                          <a:spcPts val="0"/>
                        </a:spcBef>
                        <a:spcAft>
                          <a:spcPts val="0"/>
                        </a:spcAft>
                        <a:buNone/>
                      </a:pPr>
                      <a:r>
                        <a:rPr lang="en" b="1"/>
                        <a:t>B</a:t>
                      </a:r>
                      <a:endParaRPr b="1"/>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4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Table of Data (Dataset)</a:t>
            </a:r>
            <a:endParaRPr/>
          </a:p>
        </p:txBody>
      </p:sp>
      <p:graphicFrame>
        <p:nvGraphicFramePr>
          <p:cNvPr id="368" name="Google Shape;368;p49"/>
          <p:cNvGraphicFramePr/>
          <p:nvPr/>
        </p:nvGraphicFramePr>
        <p:xfrm>
          <a:off x="954300" y="1917900"/>
          <a:ext cx="7239000" cy="3169680"/>
        </p:xfrm>
        <a:graphic>
          <a:graphicData uri="http://schemas.openxmlformats.org/drawingml/2006/table">
            <a:tbl>
              <a:tblPr>
                <a:noFill/>
                <a:tableStyleId>{3D390BA2-7C41-462E-BD44-CC596F61F5FF}</a:tableStyleId>
              </a:tblPr>
              <a:tblGrid>
                <a:gridCol w="2892150">
                  <a:extLst>
                    <a:ext uri="{9D8B030D-6E8A-4147-A177-3AD203B41FA5}">
                      <a16:colId xmlns:a16="http://schemas.microsoft.com/office/drawing/2014/main" val="20000"/>
                    </a:ext>
                  </a:extLst>
                </a:gridCol>
                <a:gridCol w="193385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b="1"/>
                        <a:t>Size of House (Square Feet)</a:t>
                      </a:r>
                      <a:endParaRPr b="1"/>
                    </a:p>
                  </a:txBody>
                  <a:tcPr marL="91425" marR="91425" marT="91425" marB="91425"/>
                </a:tc>
                <a:tc>
                  <a:txBody>
                    <a:bodyPr/>
                    <a:lstStyle/>
                    <a:p>
                      <a:pPr marL="0" lvl="0" indent="0" algn="l" rtl="0">
                        <a:spcBef>
                          <a:spcPts val="0"/>
                        </a:spcBef>
                        <a:spcAft>
                          <a:spcPts val="0"/>
                        </a:spcAft>
                        <a:buNone/>
                      </a:pPr>
                      <a:r>
                        <a:rPr lang="en" b="1"/>
                        <a:t># of Bedrooms</a:t>
                      </a:r>
                      <a:endParaRPr b="1"/>
                    </a:p>
                  </a:txBody>
                  <a:tcPr marL="91425" marR="91425" marT="91425" marB="91425"/>
                </a:tc>
                <a:tc>
                  <a:txBody>
                    <a:bodyPr/>
                    <a:lstStyle/>
                    <a:p>
                      <a:pPr marL="0" lvl="0" indent="0" algn="l" rtl="0">
                        <a:spcBef>
                          <a:spcPts val="0"/>
                        </a:spcBef>
                        <a:spcAft>
                          <a:spcPts val="0"/>
                        </a:spcAft>
                        <a:buNone/>
                      </a:pPr>
                      <a:r>
                        <a:rPr lang="en" b="1"/>
                        <a:t>Price ($1000)</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t>523</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115</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a:t>645</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150</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a:t>708</a:t>
                      </a:r>
                      <a:endParaRPr/>
                    </a:p>
                  </a:txBody>
                  <a:tcPr marL="91425" marR="91425" marT="91425" marB="91425"/>
                </a:tc>
                <a:tc>
                  <a:txBody>
                    <a:bodyPr/>
                    <a:lstStyle/>
                    <a:p>
                      <a:pPr marL="0" lvl="0" indent="0" algn="ctr" rtl="0">
                        <a:spcBef>
                          <a:spcPts val="0"/>
                        </a:spcBef>
                        <a:spcAft>
                          <a:spcPts val="0"/>
                        </a:spcAft>
                        <a:buNone/>
                      </a:pPr>
                      <a:r>
                        <a:rPr lang="en"/>
                        <a:t>2</a:t>
                      </a:r>
                      <a:endParaRPr/>
                    </a:p>
                  </a:txBody>
                  <a:tcPr marL="91425" marR="91425" marT="91425" marB="91425"/>
                </a:tc>
                <a:tc>
                  <a:txBody>
                    <a:bodyPr/>
                    <a:lstStyle/>
                    <a:p>
                      <a:pPr marL="0" lvl="0" indent="0" algn="ctr" rtl="0">
                        <a:spcBef>
                          <a:spcPts val="0"/>
                        </a:spcBef>
                        <a:spcAft>
                          <a:spcPts val="0"/>
                        </a:spcAft>
                        <a:buNone/>
                      </a:pPr>
                      <a:r>
                        <a:rPr lang="en"/>
                        <a:t>210</a:t>
                      </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a:t>1034</a:t>
                      </a:r>
                      <a:endParaRPr/>
                    </a:p>
                  </a:txBody>
                  <a:tcPr marL="91425" marR="91425" marT="91425" marB="91425"/>
                </a:tc>
                <a:tc>
                  <a:txBody>
                    <a:bodyPr/>
                    <a:lstStyle/>
                    <a:p>
                      <a:pPr marL="0" lvl="0" indent="0" algn="ctr" rtl="0">
                        <a:spcBef>
                          <a:spcPts val="0"/>
                        </a:spcBef>
                        <a:spcAft>
                          <a:spcPts val="0"/>
                        </a:spcAft>
                        <a:buNone/>
                      </a:pPr>
                      <a:r>
                        <a:rPr lang="en"/>
                        <a:t>3</a:t>
                      </a:r>
                      <a:endParaRPr/>
                    </a:p>
                  </a:txBody>
                  <a:tcPr marL="91425" marR="91425" marT="91425" marB="91425"/>
                </a:tc>
                <a:tc>
                  <a:txBody>
                    <a:bodyPr/>
                    <a:lstStyle/>
                    <a:p>
                      <a:pPr marL="0" lvl="0" indent="0" algn="ctr" rtl="0">
                        <a:spcBef>
                          <a:spcPts val="0"/>
                        </a:spcBef>
                        <a:spcAft>
                          <a:spcPts val="0"/>
                        </a:spcAft>
                        <a:buNone/>
                      </a:pPr>
                      <a:r>
                        <a:rPr lang="en"/>
                        <a:t>280</a:t>
                      </a:r>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
                        <a:t>2290</a:t>
                      </a:r>
                      <a:endParaRPr/>
                    </a:p>
                  </a:txBody>
                  <a:tcPr marL="91425" marR="91425" marT="91425" marB="91425"/>
                </a:tc>
                <a:tc>
                  <a:txBody>
                    <a:bodyPr/>
                    <a:lstStyle/>
                    <a:p>
                      <a:pPr marL="0" lvl="0" indent="0" algn="ctr" rtl="0">
                        <a:spcBef>
                          <a:spcPts val="0"/>
                        </a:spcBef>
                        <a:spcAft>
                          <a:spcPts val="0"/>
                        </a:spcAft>
                        <a:buNone/>
                      </a:pPr>
                      <a:r>
                        <a:rPr lang="en"/>
                        <a:t>4</a:t>
                      </a:r>
                      <a:endParaRPr/>
                    </a:p>
                  </a:txBody>
                  <a:tcPr marL="91425" marR="91425" marT="91425" marB="91425"/>
                </a:tc>
                <a:tc>
                  <a:txBody>
                    <a:bodyPr/>
                    <a:lstStyle/>
                    <a:p>
                      <a:pPr marL="0" lvl="0" indent="0" algn="ctr" rtl="0">
                        <a:spcBef>
                          <a:spcPts val="0"/>
                        </a:spcBef>
                        <a:spcAft>
                          <a:spcPts val="0"/>
                        </a:spcAft>
                        <a:buNone/>
                      </a:pPr>
                      <a:r>
                        <a:rPr lang="en"/>
                        <a:t>355</a:t>
                      </a:r>
                      <a:endParaRPr/>
                    </a:p>
                  </a:txBody>
                  <a:tcPr marL="91425" marR="91425" marT="91425" marB="91425"/>
                </a:tc>
                <a:extLst>
                  <a:ext uri="{0D108BD9-81ED-4DB2-BD59-A6C34878D82A}">
                    <a16:rowId xmlns:a16="http://schemas.microsoft.com/office/drawing/2014/main" val="10005"/>
                  </a:ext>
                </a:extLst>
              </a:tr>
              <a:tr h="381000">
                <a:tc>
                  <a:txBody>
                    <a:bodyPr/>
                    <a:lstStyle/>
                    <a:p>
                      <a:pPr marL="0" lvl="0" indent="0" algn="ctr" rtl="0">
                        <a:spcBef>
                          <a:spcPts val="0"/>
                        </a:spcBef>
                        <a:spcAft>
                          <a:spcPts val="0"/>
                        </a:spcAft>
                        <a:buNone/>
                      </a:pPr>
                      <a:r>
                        <a:rPr lang="en"/>
                        <a:t>2545</a:t>
                      </a:r>
                      <a:endParaRPr/>
                    </a:p>
                  </a:txBody>
                  <a:tcPr marL="91425" marR="91425" marT="91425" marB="91425"/>
                </a:tc>
                <a:tc>
                  <a:txBody>
                    <a:bodyPr/>
                    <a:lstStyle/>
                    <a:p>
                      <a:pPr marL="0" lvl="0" indent="0" algn="ctr" rtl="0">
                        <a:spcBef>
                          <a:spcPts val="0"/>
                        </a:spcBef>
                        <a:spcAft>
                          <a:spcPts val="0"/>
                        </a:spcAft>
                        <a:buNone/>
                      </a:pPr>
                      <a:r>
                        <a:rPr lang="en"/>
                        <a:t>4</a:t>
                      </a:r>
                      <a:endParaRPr/>
                    </a:p>
                  </a:txBody>
                  <a:tcPr marL="91425" marR="91425" marT="91425" marB="91425"/>
                </a:tc>
                <a:tc>
                  <a:txBody>
                    <a:bodyPr/>
                    <a:lstStyle/>
                    <a:p>
                      <a:pPr marL="0" lvl="0" indent="0" algn="ctr" rtl="0">
                        <a:spcBef>
                          <a:spcPts val="0"/>
                        </a:spcBef>
                        <a:spcAft>
                          <a:spcPts val="0"/>
                        </a:spcAft>
                        <a:buNone/>
                      </a:pPr>
                      <a:r>
                        <a:rPr lang="en"/>
                        <a:t>440</a:t>
                      </a:r>
                      <a:endParaRPr/>
                    </a:p>
                  </a:txBody>
                  <a:tcPr marL="91425" marR="91425" marT="91425" marB="91425"/>
                </a:tc>
                <a:extLst>
                  <a:ext uri="{0D108BD9-81ED-4DB2-BD59-A6C34878D82A}">
                    <a16:rowId xmlns:a16="http://schemas.microsoft.com/office/drawing/2014/main" val="10006"/>
                  </a:ext>
                </a:extLst>
              </a:tr>
              <a:tr h="381000">
                <a:tc gridSpan="2">
                  <a:txBody>
                    <a:bodyPr/>
                    <a:lstStyle/>
                    <a:p>
                      <a:pPr marL="0" lvl="0" indent="0" algn="ctr" rtl="0">
                        <a:spcBef>
                          <a:spcPts val="0"/>
                        </a:spcBef>
                        <a:spcAft>
                          <a:spcPts val="0"/>
                        </a:spcAft>
                        <a:buNone/>
                      </a:pPr>
                      <a:r>
                        <a:rPr lang="en" b="1"/>
                        <a:t>A</a:t>
                      </a:r>
                      <a:endParaRPr b="1"/>
                    </a:p>
                  </a:txBody>
                  <a:tcPr marL="91425" marR="91425" marT="91425" marB="91425"/>
                </a:tc>
                <a:tc hMerge="1">
                  <a:txBody>
                    <a:bodyPr/>
                    <a:lstStyle/>
                    <a:p>
                      <a:endParaRPr lang="en-US"/>
                    </a:p>
                  </a:txBody>
                  <a:tcPr/>
                </a:tc>
                <a:tc>
                  <a:txBody>
                    <a:bodyPr/>
                    <a:lstStyle/>
                    <a:p>
                      <a:pPr marL="0" lvl="0" indent="0" algn="ctr" rtl="0">
                        <a:spcBef>
                          <a:spcPts val="0"/>
                        </a:spcBef>
                        <a:spcAft>
                          <a:spcPts val="0"/>
                        </a:spcAft>
                        <a:buNone/>
                      </a:pPr>
                      <a:r>
                        <a:rPr lang="en" b="1"/>
                        <a:t>B</a:t>
                      </a:r>
                      <a:endParaRPr b="1"/>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is often unique to your business</a:t>
            </a:r>
            <a:endParaRPr/>
          </a:p>
        </p:txBody>
      </p:sp>
      <p:sp>
        <p:nvSpPr>
          <p:cNvPr id="374" name="Google Shape;374;p50"/>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Data is often unique to your business, and this is an example of a dataset that a real estate agency might have that they tried to help price houses. </a:t>
            </a:r>
            <a:endParaRPr sz="1700"/>
          </a:p>
          <a:p>
            <a:pPr marL="0" lvl="0" indent="0" algn="l" rtl="0">
              <a:spcBef>
                <a:spcPts val="1600"/>
              </a:spcBef>
              <a:spcAft>
                <a:spcPts val="1600"/>
              </a:spcAft>
              <a:buNone/>
            </a:pPr>
            <a:r>
              <a:rPr lang="en" sz="1700"/>
              <a:t>It's up to you to decide what is A and what is B, and how to choose these definitions of A and B to make it valuable for your business.</a:t>
            </a:r>
            <a:endParaRPr sz="17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Another example</a:t>
            </a:r>
            <a:endParaRPr/>
          </a:p>
        </p:txBody>
      </p:sp>
      <p:sp>
        <p:nvSpPr>
          <p:cNvPr id="380" name="Google Shape;380;p51"/>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If you have a certain budget and you want to decide what is the size of house you can afford, then you might decide that the input A is how much does someone spend and B is just the size of the house in square feet, and that would be a totally different choice of A and B that tells you, given a certain budget, what's the size of the house you should be maybe looking at.</a:t>
            </a:r>
            <a:endParaRPr sz="17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Table of Data (Dataset)</a:t>
            </a:r>
            <a:endParaRPr/>
          </a:p>
        </p:txBody>
      </p:sp>
      <p:graphicFrame>
        <p:nvGraphicFramePr>
          <p:cNvPr id="386" name="Google Shape;386;p52"/>
          <p:cNvGraphicFramePr/>
          <p:nvPr/>
        </p:nvGraphicFramePr>
        <p:xfrm>
          <a:off x="954300" y="1917900"/>
          <a:ext cx="7239000" cy="3169680"/>
        </p:xfrm>
        <a:graphic>
          <a:graphicData uri="http://schemas.openxmlformats.org/drawingml/2006/table">
            <a:tbl>
              <a:tblPr>
                <a:noFill/>
                <a:tableStyleId>{3D390BA2-7C41-462E-BD44-CC596F61F5FF}</a:tableStyleId>
              </a:tblPr>
              <a:tblGrid>
                <a:gridCol w="2892150">
                  <a:extLst>
                    <a:ext uri="{9D8B030D-6E8A-4147-A177-3AD203B41FA5}">
                      <a16:colId xmlns:a16="http://schemas.microsoft.com/office/drawing/2014/main" val="20000"/>
                    </a:ext>
                  </a:extLst>
                </a:gridCol>
                <a:gridCol w="193385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b="1"/>
                        <a:t>Size of House (Square Feet)</a:t>
                      </a:r>
                      <a:endParaRPr b="1"/>
                    </a:p>
                  </a:txBody>
                  <a:tcPr marL="91425" marR="91425" marT="91425" marB="91425"/>
                </a:tc>
                <a:tc>
                  <a:txBody>
                    <a:bodyPr/>
                    <a:lstStyle/>
                    <a:p>
                      <a:pPr marL="0" lvl="0" indent="0" algn="l" rtl="0">
                        <a:spcBef>
                          <a:spcPts val="0"/>
                        </a:spcBef>
                        <a:spcAft>
                          <a:spcPts val="0"/>
                        </a:spcAft>
                        <a:buNone/>
                      </a:pPr>
                      <a:r>
                        <a:rPr lang="en" b="1"/>
                        <a:t># of Bedrooms</a:t>
                      </a:r>
                      <a:endParaRPr b="1"/>
                    </a:p>
                  </a:txBody>
                  <a:tcPr marL="91425" marR="91425" marT="91425" marB="91425"/>
                </a:tc>
                <a:tc>
                  <a:txBody>
                    <a:bodyPr/>
                    <a:lstStyle/>
                    <a:p>
                      <a:pPr marL="0" lvl="0" indent="0" algn="l" rtl="0">
                        <a:spcBef>
                          <a:spcPts val="0"/>
                        </a:spcBef>
                        <a:spcAft>
                          <a:spcPts val="0"/>
                        </a:spcAft>
                        <a:buNone/>
                      </a:pPr>
                      <a:r>
                        <a:rPr lang="en" b="1"/>
                        <a:t>Price ($1000)</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t>523</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115</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a:t>645</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150</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a:t>708</a:t>
                      </a:r>
                      <a:endParaRPr/>
                    </a:p>
                  </a:txBody>
                  <a:tcPr marL="91425" marR="91425" marT="91425" marB="91425"/>
                </a:tc>
                <a:tc>
                  <a:txBody>
                    <a:bodyPr/>
                    <a:lstStyle/>
                    <a:p>
                      <a:pPr marL="0" lvl="0" indent="0" algn="ctr" rtl="0">
                        <a:spcBef>
                          <a:spcPts val="0"/>
                        </a:spcBef>
                        <a:spcAft>
                          <a:spcPts val="0"/>
                        </a:spcAft>
                        <a:buNone/>
                      </a:pPr>
                      <a:r>
                        <a:rPr lang="en"/>
                        <a:t>2</a:t>
                      </a:r>
                      <a:endParaRPr/>
                    </a:p>
                  </a:txBody>
                  <a:tcPr marL="91425" marR="91425" marT="91425" marB="91425"/>
                </a:tc>
                <a:tc>
                  <a:txBody>
                    <a:bodyPr/>
                    <a:lstStyle/>
                    <a:p>
                      <a:pPr marL="0" lvl="0" indent="0" algn="ctr" rtl="0">
                        <a:spcBef>
                          <a:spcPts val="0"/>
                        </a:spcBef>
                        <a:spcAft>
                          <a:spcPts val="0"/>
                        </a:spcAft>
                        <a:buNone/>
                      </a:pPr>
                      <a:r>
                        <a:rPr lang="en"/>
                        <a:t>210</a:t>
                      </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a:t>1034</a:t>
                      </a:r>
                      <a:endParaRPr/>
                    </a:p>
                  </a:txBody>
                  <a:tcPr marL="91425" marR="91425" marT="91425" marB="91425"/>
                </a:tc>
                <a:tc>
                  <a:txBody>
                    <a:bodyPr/>
                    <a:lstStyle/>
                    <a:p>
                      <a:pPr marL="0" lvl="0" indent="0" algn="ctr" rtl="0">
                        <a:spcBef>
                          <a:spcPts val="0"/>
                        </a:spcBef>
                        <a:spcAft>
                          <a:spcPts val="0"/>
                        </a:spcAft>
                        <a:buNone/>
                      </a:pPr>
                      <a:r>
                        <a:rPr lang="en"/>
                        <a:t>3</a:t>
                      </a:r>
                      <a:endParaRPr/>
                    </a:p>
                  </a:txBody>
                  <a:tcPr marL="91425" marR="91425" marT="91425" marB="91425"/>
                </a:tc>
                <a:tc>
                  <a:txBody>
                    <a:bodyPr/>
                    <a:lstStyle/>
                    <a:p>
                      <a:pPr marL="0" lvl="0" indent="0" algn="ctr" rtl="0">
                        <a:spcBef>
                          <a:spcPts val="0"/>
                        </a:spcBef>
                        <a:spcAft>
                          <a:spcPts val="0"/>
                        </a:spcAft>
                        <a:buNone/>
                      </a:pPr>
                      <a:r>
                        <a:rPr lang="en"/>
                        <a:t>280</a:t>
                      </a:r>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
                        <a:t>2290</a:t>
                      </a:r>
                      <a:endParaRPr/>
                    </a:p>
                  </a:txBody>
                  <a:tcPr marL="91425" marR="91425" marT="91425" marB="91425"/>
                </a:tc>
                <a:tc>
                  <a:txBody>
                    <a:bodyPr/>
                    <a:lstStyle/>
                    <a:p>
                      <a:pPr marL="0" lvl="0" indent="0" algn="ctr" rtl="0">
                        <a:spcBef>
                          <a:spcPts val="0"/>
                        </a:spcBef>
                        <a:spcAft>
                          <a:spcPts val="0"/>
                        </a:spcAft>
                        <a:buNone/>
                      </a:pPr>
                      <a:r>
                        <a:rPr lang="en"/>
                        <a:t>4</a:t>
                      </a:r>
                      <a:endParaRPr/>
                    </a:p>
                  </a:txBody>
                  <a:tcPr marL="91425" marR="91425" marT="91425" marB="91425"/>
                </a:tc>
                <a:tc>
                  <a:txBody>
                    <a:bodyPr/>
                    <a:lstStyle/>
                    <a:p>
                      <a:pPr marL="0" lvl="0" indent="0" algn="ctr" rtl="0">
                        <a:spcBef>
                          <a:spcPts val="0"/>
                        </a:spcBef>
                        <a:spcAft>
                          <a:spcPts val="0"/>
                        </a:spcAft>
                        <a:buNone/>
                      </a:pPr>
                      <a:r>
                        <a:rPr lang="en"/>
                        <a:t>355</a:t>
                      </a:r>
                      <a:endParaRPr/>
                    </a:p>
                  </a:txBody>
                  <a:tcPr marL="91425" marR="91425" marT="91425" marB="91425"/>
                </a:tc>
                <a:extLst>
                  <a:ext uri="{0D108BD9-81ED-4DB2-BD59-A6C34878D82A}">
                    <a16:rowId xmlns:a16="http://schemas.microsoft.com/office/drawing/2014/main" val="10005"/>
                  </a:ext>
                </a:extLst>
              </a:tr>
              <a:tr h="381000">
                <a:tc>
                  <a:txBody>
                    <a:bodyPr/>
                    <a:lstStyle/>
                    <a:p>
                      <a:pPr marL="0" lvl="0" indent="0" algn="ctr" rtl="0">
                        <a:spcBef>
                          <a:spcPts val="0"/>
                        </a:spcBef>
                        <a:spcAft>
                          <a:spcPts val="0"/>
                        </a:spcAft>
                        <a:buNone/>
                      </a:pPr>
                      <a:r>
                        <a:rPr lang="en"/>
                        <a:t>2545</a:t>
                      </a:r>
                      <a:endParaRPr/>
                    </a:p>
                  </a:txBody>
                  <a:tcPr marL="91425" marR="91425" marT="91425" marB="91425"/>
                </a:tc>
                <a:tc>
                  <a:txBody>
                    <a:bodyPr/>
                    <a:lstStyle/>
                    <a:p>
                      <a:pPr marL="0" lvl="0" indent="0" algn="ctr" rtl="0">
                        <a:spcBef>
                          <a:spcPts val="0"/>
                        </a:spcBef>
                        <a:spcAft>
                          <a:spcPts val="0"/>
                        </a:spcAft>
                        <a:buNone/>
                      </a:pPr>
                      <a:r>
                        <a:rPr lang="en"/>
                        <a:t>4</a:t>
                      </a:r>
                      <a:endParaRPr/>
                    </a:p>
                  </a:txBody>
                  <a:tcPr marL="91425" marR="91425" marT="91425" marB="91425"/>
                </a:tc>
                <a:tc>
                  <a:txBody>
                    <a:bodyPr/>
                    <a:lstStyle/>
                    <a:p>
                      <a:pPr marL="0" lvl="0" indent="0" algn="ctr" rtl="0">
                        <a:spcBef>
                          <a:spcPts val="0"/>
                        </a:spcBef>
                        <a:spcAft>
                          <a:spcPts val="0"/>
                        </a:spcAft>
                        <a:buNone/>
                      </a:pPr>
                      <a:r>
                        <a:rPr lang="en"/>
                        <a:t>440</a:t>
                      </a:r>
                      <a:endParaRPr/>
                    </a:p>
                  </a:txBody>
                  <a:tcPr marL="91425" marR="91425" marT="91425" marB="91425"/>
                </a:tc>
                <a:extLst>
                  <a:ext uri="{0D108BD9-81ED-4DB2-BD59-A6C34878D82A}">
                    <a16:rowId xmlns:a16="http://schemas.microsoft.com/office/drawing/2014/main" val="10006"/>
                  </a:ext>
                </a:extLst>
              </a:tr>
              <a:tr h="381000">
                <a:tc gridSpan="2">
                  <a:txBody>
                    <a:bodyPr/>
                    <a:lstStyle/>
                    <a:p>
                      <a:pPr marL="0" lvl="0" indent="0" algn="ctr" rtl="0">
                        <a:spcBef>
                          <a:spcPts val="0"/>
                        </a:spcBef>
                        <a:spcAft>
                          <a:spcPts val="0"/>
                        </a:spcAft>
                        <a:buNone/>
                      </a:pPr>
                      <a:r>
                        <a:rPr lang="en" b="1"/>
                        <a:t>B</a:t>
                      </a:r>
                      <a:endParaRPr b="1"/>
                    </a:p>
                  </a:txBody>
                  <a:tcPr marL="91425" marR="91425" marT="91425" marB="91425"/>
                </a:tc>
                <a:tc hMerge="1">
                  <a:txBody>
                    <a:bodyPr/>
                    <a:lstStyle/>
                    <a:p>
                      <a:endParaRPr lang="en-US"/>
                    </a:p>
                  </a:txBody>
                  <a:tcPr/>
                </a:tc>
                <a:tc>
                  <a:txBody>
                    <a:bodyPr/>
                    <a:lstStyle/>
                    <a:p>
                      <a:pPr marL="0" lvl="0" indent="0" algn="ctr" rtl="0">
                        <a:spcBef>
                          <a:spcPts val="0"/>
                        </a:spcBef>
                        <a:spcAft>
                          <a:spcPts val="0"/>
                        </a:spcAft>
                        <a:buNone/>
                      </a:pPr>
                      <a:r>
                        <a:rPr lang="en" b="1"/>
                        <a:t>A</a:t>
                      </a:r>
                      <a:endParaRPr b="1"/>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5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Acquiring data</a:t>
            </a:r>
            <a:endParaRPr/>
          </a:p>
        </p:txBody>
      </p:sp>
      <p:sp>
        <p:nvSpPr>
          <p:cNvPr id="392" name="Google Shape;392;p53"/>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a:t>Manual labeling</a:t>
            </a:r>
            <a:endParaRPr sz="1700"/>
          </a:p>
        </p:txBody>
      </p:sp>
      <p:pic>
        <p:nvPicPr>
          <p:cNvPr id="393" name="Google Shape;393;p53"/>
          <p:cNvPicPr preferRelativeResize="0"/>
          <p:nvPr/>
        </p:nvPicPr>
        <p:blipFill>
          <a:blip r:embed="rId3">
            <a:alphaModFix/>
          </a:blip>
          <a:stretch>
            <a:fillRect/>
          </a:stretch>
        </p:blipFill>
        <p:spPr>
          <a:xfrm>
            <a:off x="600163" y="2827725"/>
            <a:ext cx="7943683" cy="10138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Acquiring data</a:t>
            </a:r>
            <a:endParaRPr/>
          </a:p>
        </p:txBody>
      </p:sp>
      <p:sp>
        <p:nvSpPr>
          <p:cNvPr id="399" name="Google Shape;399;p54"/>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a:t>From observing behaviors of humans</a:t>
            </a:r>
            <a:endParaRPr sz="1700"/>
          </a:p>
          <a:p>
            <a:pPr marL="457200" lvl="0" indent="0" algn="l" rtl="0">
              <a:spcBef>
                <a:spcPts val="1600"/>
              </a:spcBef>
              <a:spcAft>
                <a:spcPts val="1600"/>
              </a:spcAft>
              <a:buNone/>
            </a:pPr>
            <a:endParaRPr sz="1700"/>
          </a:p>
        </p:txBody>
      </p:sp>
      <p:graphicFrame>
        <p:nvGraphicFramePr>
          <p:cNvPr id="400" name="Google Shape;400;p54"/>
          <p:cNvGraphicFramePr/>
          <p:nvPr/>
        </p:nvGraphicFramePr>
        <p:xfrm>
          <a:off x="1281925" y="2571750"/>
          <a:ext cx="7239000" cy="1981050"/>
        </p:xfrm>
        <a:graphic>
          <a:graphicData uri="http://schemas.openxmlformats.org/drawingml/2006/table">
            <a:tbl>
              <a:tblPr>
                <a:noFill/>
                <a:tableStyleId>{3D390BA2-7C41-462E-BD44-CC596F61F5FF}</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t>User ID</a:t>
                      </a:r>
                      <a:endParaRPr/>
                    </a:p>
                  </a:txBody>
                  <a:tcPr marL="91425" marR="91425" marT="91425" marB="91425"/>
                </a:tc>
                <a:tc>
                  <a:txBody>
                    <a:bodyPr/>
                    <a:lstStyle/>
                    <a:p>
                      <a:pPr marL="0" lvl="0" indent="0" algn="l" rtl="0">
                        <a:spcBef>
                          <a:spcPts val="0"/>
                        </a:spcBef>
                        <a:spcAft>
                          <a:spcPts val="0"/>
                        </a:spcAft>
                        <a:buNone/>
                      </a:pPr>
                      <a:r>
                        <a:rPr lang="en"/>
                        <a:t>Time</a:t>
                      </a:r>
                      <a:endParaRPr/>
                    </a:p>
                  </a:txBody>
                  <a:tcPr marL="91425" marR="91425" marT="91425" marB="91425"/>
                </a:tc>
                <a:tc>
                  <a:txBody>
                    <a:bodyPr/>
                    <a:lstStyle/>
                    <a:p>
                      <a:pPr marL="0" lvl="0" indent="0" algn="l" rtl="0">
                        <a:spcBef>
                          <a:spcPts val="0"/>
                        </a:spcBef>
                        <a:spcAft>
                          <a:spcPts val="0"/>
                        </a:spcAft>
                        <a:buNone/>
                      </a:pPr>
                      <a:r>
                        <a:rPr lang="en"/>
                        <a:t>Price ($)</a:t>
                      </a:r>
                      <a:endParaRPr/>
                    </a:p>
                  </a:txBody>
                  <a:tcPr marL="91425" marR="91425" marT="91425" marB="91425"/>
                </a:tc>
                <a:tc>
                  <a:txBody>
                    <a:bodyPr/>
                    <a:lstStyle/>
                    <a:p>
                      <a:pPr marL="0" lvl="0" indent="0" algn="l" rtl="0">
                        <a:spcBef>
                          <a:spcPts val="0"/>
                        </a:spcBef>
                        <a:spcAft>
                          <a:spcPts val="0"/>
                        </a:spcAft>
                        <a:buNone/>
                      </a:pPr>
                      <a:r>
                        <a:rPr lang="en"/>
                        <a:t>Purchased</a:t>
                      </a:r>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4783</a:t>
                      </a:r>
                      <a:endParaRPr/>
                    </a:p>
                  </a:txBody>
                  <a:tcPr marL="91425" marR="91425" marT="91425" marB="91425"/>
                </a:tc>
                <a:tc>
                  <a:txBody>
                    <a:bodyPr/>
                    <a:lstStyle/>
                    <a:p>
                      <a:pPr marL="0" lvl="0" indent="0" algn="l" rtl="0">
                        <a:spcBef>
                          <a:spcPts val="0"/>
                        </a:spcBef>
                        <a:spcAft>
                          <a:spcPts val="0"/>
                        </a:spcAft>
                        <a:buNone/>
                      </a:pPr>
                      <a:r>
                        <a:rPr lang="en"/>
                        <a:t>Jan 21 08:15.20</a:t>
                      </a:r>
                      <a:endParaRPr/>
                    </a:p>
                  </a:txBody>
                  <a:tcPr marL="91425" marR="91425" marT="91425" marB="91425"/>
                </a:tc>
                <a:tc>
                  <a:txBody>
                    <a:bodyPr/>
                    <a:lstStyle/>
                    <a:p>
                      <a:pPr marL="0" lvl="0" indent="0" algn="l" rtl="0">
                        <a:spcBef>
                          <a:spcPts val="0"/>
                        </a:spcBef>
                        <a:spcAft>
                          <a:spcPts val="0"/>
                        </a:spcAft>
                        <a:buNone/>
                      </a:pPr>
                      <a:r>
                        <a:rPr lang="en"/>
                        <a:t>7.95</a:t>
                      </a:r>
                      <a:endParaRPr/>
                    </a:p>
                  </a:txBody>
                  <a:tcPr marL="91425" marR="91425" marT="91425" marB="91425"/>
                </a:tc>
                <a:tc>
                  <a:txBody>
                    <a:bodyPr/>
                    <a:lstStyle/>
                    <a:p>
                      <a:pPr marL="0" lvl="0" indent="0" algn="l" rtl="0">
                        <a:spcBef>
                          <a:spcPts val="0"/>
                        </a:spcBef>
                        <a:spcAft>
                          <a:spcPts val="0"/>
                        </a:spcAft>
                        <a:buNone/>
                      </a:pPr>
                      <a:r>
                        <a:rPr lang="en"/>
                        <a:t>yes</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3893</a:t>
                      </a:r>
                      <a:endParaRPr/>
                    </a:p>
                  </a:txBody>
                  <a:tcPr marL="91425" marR="91425" marT="91425" marB="91425"/>
                </a:tc>
                <a:tc>
                  <a:txBody>
                    <a:bodyPr/>
                    <a:lstStyle/>
                    <a:p>
                      <a:pPr marL="0" lvl="0" indent="0" algn="l" rtl="0">
                        <a:spcBef>
                          <a:spcPts val="0"/>
                        </a:spcBef>
                        <a:spcAft>
                          <a:spcPts val="0"/>
                        </a:spcAft>
                        <a:buNone/>
                      </a:pPr>
                      <a:r>
                        <a:rPr lang="en"/>
                        <a:t>Mar 3 11:30.15</a:t>
                      </a:r>
                      <a:endParaRPr/>
                    </a:p>
                  </a:txBody>
                  <a:tcPr marL="91425" marR="91425" marT="91425" marB="91425"/>
                </a:tc>
                <a:tc>
                  <a:txBody>
                    <a:bodyPr/>
                    <a:lstStyle/>
                    <a:p>
                      <a:pPr marL="0" lvl="0" indent="0" algn="l" rtl="0">
                        <a:spcBef>
                          <a:spcPts val="0"/>
                        </a:spcBef>
                        <a:spcAft>
                          <a:spcPts val="0"/>
                        </a:spcAft>
                        <a:buNone/>
                      </a:pPr>
                      <a:r>
                        <a:rPr lang="en"/>
                        <a:t>10.00</a:t>
                      </a:r>
                      <a:endParaRPr/>
                    </a:p>
                  </a:txBody>
                  <a:tcPr marL="91425" marR="91425" marT="91425" marB="91425"/>
                </a:tc>
                <a:tc>
                  <a:txBody>
                    <a:bodyPr/>
                    <a:lstStyle/>
                    <a:p>
                      <a:pPr marL="0" lvl="0" indent="0" algn="l" rtl="0">
                        <a:spcBef>
                          <a:spcPts val="0"/>
                        </a:spcBef>
                        <a:spcAft>
                          <a:spcPts val="0"/>
                        </a:spcAft>
                        <a:buNone/>
                      </a:pPr>
                      <a:r>
                        <a:rPr lang="en"/>
                        <a:t>yes</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8384</a:t>
                      </a:r>
                      <a:endParaRPr/>
                    </a:p>
                  </a:txBody>
                  <a:tcPr marL="91425" marR="91425" marT="91425" marB="91425"/>
                </a:tc>
                <a:tc>
                  <a:txBody>
                    <a:bodyPr/>
                    <a:lstStyle/>
                    <a:p>
                      <a:pPr marL="0" lvl="0" indent="0" algn="l" rtl="0">
                        <a:spcBef>
                          <a:spcPts val="0"/>
                        </a:spcBef>
                        <a:spcAft>
                          <a:spcPts val="0"/>
                        </a:spcAft>
                        <a:buNone/>
                      </a:pPr>
                      <a:r>
                        <a:rPr lang="en"/>
                        <a:t>Jun 11 14:15.05</a:t>
                      </a:r>
                      <a:endParaRPr/>
                    </a:p>
                  </a:txBody>
                  <a:tcPr marL="91425" marR="91425" marT="91425" marB="91425"/>
                </a:tc>
                <a:tc>
                  <a:txBody>
                    <a:bodyPr/>
                    <a:lstStyle/>
                    <a:p>
                      <a:pPr marL="0" lvl="0" indent="0" algn="l" rtl="0">
                        <a:spcBef>
                          <a:spcPts val="0"/>
                        </a:spcBef>
                        <a:spcAft>
                          <a:spcPts val="0"/>
                        </a:spcAft>
                        <a:buNone/>
                      </a:pPr>
                      <a:r>
                        <a:rPr lang="en"/>
                        <a:t>9.50</a:t>
                      </a:r>
                      <a:endParaRPr/>
                    </a:p>
                  </a:txBody>
                  <a:tcPr marL="91425" marR="91425" marT="91425" marB="91425"/>
                </a:tc>
                <a:tc>
                  <a:txBody>
                    <a:bodyPr/>
                    <a:lstStyle/>
                    <a:p>
                      <a:pPr marL="0" lvl="0" indent="0" algn="l" rtl="0">
                        <a:spcBef>
                          <a:spcPts val="0"/>
                        </a:spcBef>
                        <a:spcAft>
                          <a:spcPts val="0"/>
                        </a:spcAft>
                        <a:buNone/>
                      </a:pPr>
                      <a:r>
                        <a:rPr lang="en"/>
                        <a:t>no</a:t>
                      </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t>0931</a:t>
                      </a:r>
                      <a:endParaRPr/>
                    </a:p>
                  </a:txBody>
                  <a:tcPr marL="91425" marR="91425" marT="91425" marB="91425"/>
                </a:tc>
                <a:tc>
                  <a:txBody>
                    <a:bodyPr/>
                    <a:lstStyle/>
                    <a:p>
                      <a:pPr marL="0" lvl="0" indent="0" algn="l" rtl="0">
                        <a:spcBef>
                          <a:spcPts val="0"/>
                        </a:spcBef>
                        <a:spcAft>
                          <a:spcPts val="0"/>
                        </a:spcAft>
                        <a:buNone/>
                      </a:pPr>
                      <a:r>
                        <a:rPr lang="en"/>
                        <a:t>Aug 2 20:30.55</a:t>
                      </a:r>
                      <a:endParaRPr/>
                    </a:p>
                  </a:txBody>
                  <a:tcPr marL="91425" marR="91425" marT="91425" marB="91425"/>
                </a:tc>
                <a:tc>
                  <a:txBody>
                    <a:bodyPr/>
                    <a:lstStyle/>
                    <a:p>
                      <a:pPr marL="0" lvl="0" indent="0" algn="l" rtl="0">
                        <a:spcBef>
                          <a:spcPts val="0"/>
                        </a:spcBef>
                        <a:spcAft>
                          <a:spcPts val="0"/>
                        </a:spcAft>
                        <a:buNone/>
                      </a:pPr>
                      <a:r>
                        <a:rPr lang="en"/>
                        <a:t>12.90</a:t>
                      </a:r>
                      <a:endParaRPr/>
                    </a:p>
                  </a:txBody>
                  <a:tcPr marL="91425" marR="91425" marT="91425" marB="91425"/>
                </a:tc>
                <a:tc>
                  <a:txBody>
                    <a:bodyPr/>
                    <a:lstStyle/>
                    <a:p>
                      <a:pPr marL="0" lvl="0" indent="0" algn="l" rtl="0">
                        <a:spcBef>
                          <a:spcPts val="0"/>
                        </a:spcBef>
                        <a:spcAft>
                          <a:spcPts val="0"/>
                        </a:spcAft>
                        <a:buNone/>
                      </a:pPr>
                      <a:r>
                        <a:rPr lang="en"/>
                        <a:t>yes</a:t>
                      </a:r>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5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Acquiring data</a:t>
            </a:r>
            <a:endParaRPr/>
          </a:p>
        </p:txBody>
      </p:sp>
      <p:sp>
        <p:nvSpPr>
          <p:cNvPr id="406" name="Google Shape;406;p55"/>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a:t>From observing behaviors of machines</a:t>
            </a:r>
            <a:endParaRPr sz="1700"/>
          </a:p>
          <a:p>
            <a:pPr marL="457200" lvl="0" indent="0" algn="l" rtl="0">
              <a:spcBef>
                <a:spcPts val="1600"/>
              </a:spcBef>
              <a:spcAft>
                <a:spcPts val="1600"/>
              </a:spcAft>
              <a:buNone/>
            </a:pPr>
            <a:endParaRPr sz="1700"/>
          </a:p>
        </p:txBody>
      </p:sp>
      <p:graphicFrame>
        <p:nvGraphicFramePr>
          <p:cNvPr id="407" name="Google Shape;407;p55"/>
          <p:cNvGraphicFramePr/>
          <p:nvPr/>
        </p:nvGraphicFramePr>
        <p:xfrm>
          <a:off x="1281925" y="2571750"/>
          <a:ext cx="7239000" cy="2377260"/>
        </p:xfrm>
        <a:graphic>
          <a:graphicData uri="http://schemas.openxmlformats.org/drawingml/2006/table">
            <a:tbl>
              <a:tblPr>
                <a:noFill/>
                <a:tableStyleId>{3D390BA2-7C41-462E-BD44-CC596F61F5FF}</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t>Machine</a:t>
                      </a:r>
                      <a:endParaRPr/>
                    </a:p>
                  </a:txBody>
                  <a:tcPr marL="91425" marR="91425" marT="91425" marB="91425"/>
                </a:tc>
                <a:tc>
                  <a:txBody>
                    <a:bodyPr/>
                    <a:lstStyle/>
                    <a:p>
                      <a:pPr marL="0" lvl="0" indent="0" algn="l" rtl="0">
                        <a:spcBef>
                          <a:spcPts val="0"/>
                        </a:spcBef>
                        <a:spcAft>
                          <a:spcPts val="0"/>
                        </a:spcAft>
                        <a:buNone/>
                      </a:pPr>
                      <a:r>
                        <a:rPr lang="en"/>
                        <a:t>Temperature</a:t>
                      </a:r>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Pressure (psi)</a:t>
                      </a:r>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Machine Fault</a:t>
                      </a:r>
                      <a:endParaRPr/>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17987</a:t>
                      </a:r>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a:t>60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7.65</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N</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34672</a:t>
                      </a:r>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a:t>100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25.50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N</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08542</a:t>
                      </a:r>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a:t>140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75.50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Y</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t>98536</a:t>
                      </a:r>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a:t>165</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125</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Y</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381000">
                <a:tc gridSpan="3">
                  <a:txBody>
                    <a:bodyPr/>
                    <a:lstStyle/>
                    <a:p>
                      <a:pPr marL="0" lvl="0" indent="0" algn="ctr" rtl="0">
                        <a:spcBef>
                          <a:spcPts val="0"/>
                        </a:spcBef>
                        <a:spcAft>
                          <a:spcPts val="0"/>
                        </a:spcAft>
                        <a:buNone/>
                      </a:pPr>
                      <a:r>
                        <a:rPr lang="en" b="1"/>
                        <a:t>Input A</a:t>
                      </a:r>
                      <a:endParaRPr b="1"/>
                    </a:p>
                  </a:txBody>
                  <a:tcPr marL="91425" marR="91425" marT="91425" marB="91425">
                    <a:lnR w="9525" cap="flat" cmpd="sng">
                      <a:solidFill>
                        <a:srgbClr val="9E9E9E"/>
                      </a:solidFill>
                      <a:prstDash val="solid"/>
                      <a:round/>
                      <a:headEnd type="none" w="sm" len="sm"/>
                      <a:tailEnd type="none" w="sm" len="sm"/>
                    </a:lnR>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r>
                        <a:rPr lang="en" b="1"/>
                        <a:t>Input B</a:t>
                      </a:r>
                      <a:endParaRPr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56"/>
          <p:cNvSpPr txBox="1">
            <a:spLocks noGrp="1"/>
          </p:cNvSpPr>
          <p:nvPr>
            <p:ph type="body" idx="1"/>
          </p:nvPr>
        </p:nvSpPr>
        <p:spPr>
          <a:xfrm>
            <a:off x="729450" y="2078875"/>
            <a:ext cx="7688700" cy="28083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a:t>Download from websites / partnerships</a:t>
            </a:r>
            <a:endParaRPr sz="1700"/>
          </a:p>
          <a:p>
            <a:pPr marL="914400" lvl="1" indent="-336550" algn="l" rtl="0">
              <a:spcBef>
                <a:spcPts val="0"/>
              </a:spcBef>
              <a:spcAft>
                <a:spcPts val="0"/>
              </a:spcAft>
              <a:buSzPts val="1700"/>
              <a:buChar char="○"/>
            </a:pPr>
            <a:r>
              <a:rPr lang="en" sz="1700"/>
              <a:t>Thanks to the open internet you can find so many datasets available for free online</a:t>
            </a:r>
            <a:endParaRPr sz="1700"/>
          </a:p>
          <a:p>
            <a:pPr marL="1371600" lvl="2" indent="-336550" algn="l" rtl="0">
              <a:spcBef>
                <a:spcPts val="0"/>
              </a:spcBef>
              <a:spcAft>
                <a:spcPts val="0"/>
              </a:spcAft>
              <a:buSzPts val="1700"/>
              <a:buChar char="■"/>
            </a:pPr>
            <a:r>
              <a:rPr lang="en" sz="1700"/>
              <a:t>Computer vision or image datasets</a:t>
            </a:r>
            <a:endParaRPr sz="1700"/>
          </a:p>
          <a:p>
            <a:pPr marL="1371600" lvl="2" indent="-336550" algn="l" rtl="0">
              <a:spcBef>
                <a:spcPts val="0"/>
              </a:spcBef>
              <a:spcAft>
                <a:spcPts val="0"/>
              </a:spcAft>
              <a:buSzPts val="1700"/>
              <a:buChar char="■"/>
            </a:pPr>
            <a:r>
              <a:rPr lang="en" sz="1700"/>
              <a:t>Self driving car datasets</a:t>
            </a:r>
            <a:endParaRPr sz="1700"/>
          </a:p>
          <a:p>
            <a:pPr marL="1371600" lvl="2" indent="-336550" algn="l" rtl="0">
              <a:spcBef>
                <a:spcPts val="0"/>
              </a:spcBef>
              <a:spcAft>
                <a:spcPts val="0"/>
              </a:spcAft>
              <a:buSzPts val="1700"/>
              <a:buChar char="■"/>
            </a:pPr>
            <a:r>
              <a:rPr lang="en" sz="1700"/>
              <a:t>Speech recognition datasets</a:t>
            </a:r>
            <a:endParaRPr sz="1700"/>
          </a:p>
          <a:p>
            <a:pPr marL="1371600" lvl="2" indent="-336550" algn="l" rtl="0">
              <a:spcBef>
                <a:spcPts val="0"/>
              </a:spcBef>
              <a:spcAft>
                <a:spcPts val="0"/>
              </a:spcAft>
              <a:buSzPts val="1700"/>
              <a:buChar char="■"/>
            </a:pPr>
            <a:r>
              <a:rPr lang="en" sz="1700"/>
              <a:t>Medical imaging datasets</a:t>
            </a:r>
            <a:endParaRPr sz="1700"/>
          </a:p>
          <a:p>
            <a:pPr marL="914400" lvl="1" indent="-336550" algn="l" rtl="0">
              <a:spcBef>
                <a:spcPts val="0"/>
              </a:spcBef>
              <a:spcAft>
                <a:spcPts val="0"/>
              </a:spcAft>
              <a:buSzPts val="1700"/>
              <a:buChar char="○"/>
            </a:pPr>
            <a:r>
              <a:rPr lang="en" sz="1700"/>
              <a:t>Keep in mind licensing and copyright</a:t>
            </a:r>
            <a:endParaRPr sz="1700"/>
          </a:p>
        </p:txBody>
      </p:sp>
      <p:sp>
        <p:nvSpPr>
          <p:cNvPr id="413" name="Google Shape;413;p5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Acquiring data</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57"/>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and misuse of data</a:t>
            </a:r>
            <a:endParaRPr/>
          </a:p>
        </p:txBody>
      </p:sp>
      <p:pic>
        <p:nvPicPr>
          <p:cNvPr id="419" name="Google Shape;419;p57"/>
          <p:cNvPicPr preferRelativeResize="0"/>
          <p:nvPr/>
        </p:nvPicPr>
        <p:blipFill rotWithShape="1">
          <a:blip r:embed="rId3">
            <a:alphaModFix/>
          </a:blip>
          <a:srcRect l="23411" r="22656"/>
          <a:stretch/>
        </p:blipFill>
        <p:spPr>
          <a:xfrm>
            <a:off x="954975" y="3056400"/>
            <a:ext cx="923275" cy="910175"/>
          </a:xfrm>
          <a:prstGeom prst="rect">
            <a:avLst/>
          </a:prstGeom>
          <a:noFill/>
          <a:ln>
            <a:noFill/>
          </a:ln>
        </p:spPr>
      </p:pic>
      <p:pic>
        <p:nvPicPr>
          <p:cNvPr id="420" name="Google Shape;420;p57"/>
          <p:cNvPicPr preferRelativeResize="0"/>
          <p:nvPr/>
        </p:nvPicPr>
        <p:blipFill>
          <a:blip r:embed="rId4">
            <a:alphaModFix/>
          </a:blip>
          <a:stretch>
            <a:fillRect/>
          </a:stretch>
        </p:blipFill>
        <p:spPr>
          <a:xfrm>
            <a:off x="2838825" y="3005850"/>
            <a:ext cx="910175" cy="910175"/>
          </a:xfrm>
          <a:prstGeom prst="rect">
            <a:avLst/>
          </a:prstGeom>
          <a:noFill/>
          <a:ln>
            <a:noFill/>
          </a:ln>
        </p:spPr>
      </p:pic>
      <p:cxnSp>
        <p:nvCxnSpPr>
          <p:cNvPr id="421" name="Google Shape;421;p57"/>
          <p:cNvCxnSpPr>
            <a:stCxn id="419" idx="2"/>
            <a:endCxn id="420" idx="2"/>
          </p:cNvCxnSpPr>
          <p:nvPr/>
        </p:nvCxnSpPr>
        <p:spPr>
          <a:xfrm rot="-5400000">
            <a:off x="2329962" y="3002525"/>
            <a:ext cx="50700" cy="1877400"/>
          </a:xfrm>
          <a:prstGeom prst="curvedConnector3">
            <a:avLst>
              <a:gd name="adj1" fmla="val -469675"/>
            </a:avLst>
          </a:prstGeom>
          <a:noFill/>
          <a:ln w="9525" cap="flat" cmpd="sng">
            <a:solidFill>
              <a:schemeClr val="dk2"/>
            </a:solidFill>
            <a:prstDash val="solid"/>
            <a:round/>
            <a:headEnd type="triangle" w="med" len="med"/>
            <a:tailEnd type="none" w="med" len="med"/>
          </a:ln>
        </p:spPr>
      </p:cxnSp>
      <p:cxnSp>
        <p:nvCxnSpPr>
          <p:cNvPr id="422" name="Google Shape;422;p57"/>
          <p:cNvCxnSpPr>
            <a:stCxn id="419" idx="0"/>
            <a:endCxn id="420" idx="0"/>
          </p:cNvCxnSpPr>
          <p:nvPr/>
        </p:nvCxnSpPr>
        <p:spPr>
          <a:xfrm rot="-5400000">
            <a:off x="2329962" y="2092350"/>
            <a:ext cx="50700" cy="1877400"/>
          </a:xfrm>
          <a:prstGeom prst="curvedConnector3">
            <a:avLst>
              <a:gd name="adj1" fmla="val 569379"/>
            </a:avLst>
          </a:prstGeom>
          <a:noFill/>
          <a:ln w="9525" cap="flat" cmpd="sng">
            <a:solidFill>
              <a:schemeClr val="dk2"/>
            </a:solidFill>
            <a:prstDash val="solid"/>
            <a:round/>
            <a:headEnd type="none" w="med" len="med"/>
            <a:tailEnd type="triangle" w="med" len="med"/>
          </a:ln>
        </p:spPr>
      </p:cxnSp>
      <p:sp>
        <p:nvSpPr>
          <p:cNvPr id="423" name="Google Shape;423;p57"/>
          <p:cNvSpPr txBox="1">
            <a:spLocks noGrp="1"/>
          </p:cNvSpPr>
          <p:nvPr>
            <p:ph type="body" idx="2"/>
          </p:nvPr>
        </p:nvSpPr>
        <p:spPr>
          <a:xfrm>
            <a:off x="5174225" y="1352625"/>
            <a:ext cx="3520500" cy="30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Give me three years to build up my IT team, we're collecting so much data. </a:t>
            </a:r>
            <a:endParaRPr sz="1700"/>
          </a:p>
          <a:p>
            <a:pPr marL="0" lvl="0" indent="0" algn="l" rtl="0">
              <a:spcBef>
                <a:spcPts val="1600"/>
              </a:spcBef>
              <a:spcAft>
                <a:spcPts val="0"/>
              </a:spcAft>
              <a:buNone/>
            </a:pPr>
            <a:r>
              <a:rPr lang="en" sz="1700"/>
              <a:t>Then after three years, I'll have this perfect dataset. </a:t>
            </a:r>
            <a:endParaRPr sz="1700"/>
          </a:p>
          <a:p>
            <a:pPr marL="0" lvl="0" indent="0" algn="l" rtl="0">
              <a:spcBef>
                <a:spcPts val="1600"/>
              </a:spcBef>
              <a:spcAft>
                <a:spcPts val="0"/>
              </a:spcAft>
              <a:buNone/>
            </a:pPr>
            <a:r>
              <a:rPr lang="en" sz="1700"/>
              <a:t>We'll do AI then.</a:t>
            </a:r>
            <a:endParaRPr sz="1700"/>
          </a:p>
          <a:p>
            <a:pPr marL="0" lvl="0" indent="0" algn="l" rtl="0">
              <a:spcBef>
                <a:spcPts val="1600"/>
              </a:spcBef>
              <a:spcAft>
                <a:spcPts val="1600"/>
              </a:spcAft>
              <a:buNone/>
            </a:pPr>
            <a:r>
              <a:rPr lang="en" sz="1700" b="1"/>
              <a:t>What’s wrong with this approach?</a:t>
            </a:r>
            <a:endParaRPr sz="1700"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20"/>
          <p:cNvPicPr preferRelativeResize="0"/>
          <p:nvPr/>
        </p:nvPicPr>
        <p:blipFill>
          <a:blip r:embed="rId3">
            <a:alphaModFix/>
          </a:blip>
          <a:stretch>
            <a:fillRect/>
          </a:stretch>
        </p:blipFill>
        <p:spPr>
          <a:xfrm>
            <a:off x="152400" y="531938"/>
            <a:ext cx="8839201" cy="4079631"/>
          </a:xfrm>
          <a:prstGeom prst="rect">
            <a:avLst/>
          </a:prstGeom>
          <a:noFill/>
          <a:ln>
            <a:noFill/>
          </a:ln>
        </p:spPr>
      </p:pic>
      <p:sp>
        <p:nvSpPr>
          <p:cNvPr id="156" name="Google Shape;156;p20"/>
          <p:cNvSpPr txBox="1"/>
          <p:nvPr/>
        </p:nvSpPr>
        <p:spPr>
          <a:xfrm>
            <a:off x="729450" y="4427000"/>
            <a:ext cx="7836000" cy="36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Lato"/>
                <a:ea typeface="Lato"/>
                <a:cs typeface="Lato"/>
                <a:sym typeface="Lato"/>
              </a:rPr>
              <a:t>A lot of the value created by AI will be outside the software industry. AI will have a huge impact on all the major industries.</a:t>
            </a:r>
            <a:endParaRPr b="1">
              <a:latin typeface="Lato"/>
              <a:ea typeface="Lato"/>
              <a:cs typeface="Lato"/>
              <a:sym typeface="Lato"/>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58"/>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and misuse of data</a:t>
            </a:r>
            <a:endParaRPr/>
          </a:p>
        </p:txBody>
      </p:sp>
      <p:pic>
        <p:nvPicPr>
          <p:cNvPr id="429" name="Google Shape;429;p58"/>
          <p:cNvPicPr preferRelativeResize="0"/>
          <p:nvPr/>
        </p:nvPicPr>
        <p:blipFill rotWithShape="1">
          <a:blip r:embed="rId3">
            <a:alphaModFix/>
          </a:blip>
          <a:srcRect l="23411" r="22656"/>
          <a:stretch/>
        </p:blipFill>
        <p:spPr>
          <a:xfrm>
            <a:off x="954975" y="3056400"/>
            <a:ext cx="923275" cy="910175"/>
          </a:xfrm>
          <a:prstGeom prst="rect">
            <a:avLst/>
          </a:prstGeom>
          <a:noFill/>
          <a:ln>
            <a:noFill/>
          </a:ln>
        </p:spPr>
      </p:pic>
      <p:pic>
        <p:nvPicPr>
          <p:cNvPr id="430" name="Google Shape;430;p58"/>
          <p:cNvPicPr preferRelativeResize="0"/>
          <p:nvPr/>
        </p:nvPicPr>
        <p:blipFill>
          <a:blip r:embed="rId4">
            <a:alphaModFix/>
          </a:blip>
          <a:stretch>
            <a:fillRect/>
          </a:stretch>
        </p:blipFill>
        <p:spPr>
          <a:xfrm>
            <a:off x="2838825" y="3005850"/>
            <a:ext cx="910175" cy="910175"/>
          </a:xfrm>
          <a:prstGeom prst="rect">
            <a:avLst/>
          </a:prstGeom>
          <a:noFill/>
          <a:ln>
            <a:noFill/>
          </a:ln>
        </p:spPr>
      </p:pic>
      <p:cxnSp>
        <p:nvCxnSpPr>
          <p:cNvPr id="431" name="Google Shape;431;p58"/>
          <p:cNvCxnSpPr>
            <a:stCxn id="429" idx="2"/>
            <a:endCxn id="430" idx="2"/>
          </p:cNvCxnSpPr>
          <p:nvPr/>
        </p:nvCxnSpPr>
        <p:spPr>
          <a:xfrm rot="-5400000">
            <a:off x="2329962" y="3002525"/>
            <a:ext cx="50700" cy="1877400"/>
          </a:xfrm>
          <a:prstGeom prst="curvedConnector3">
            <a:avLst>
              <a:gd name="adj1" fmla="val -469675"/>
            </a:avLst>
          </a:prstGeom>
          <a:noFill/>
          <a:ln w="9525" cap="flat" cmpd="sng">
            <a:solidFill>
              <a:schemeClr val="dk2"/>
            </a:solidFill>
            <a:prstDash val="solid"/>
            <a:round/>
            <a:headEnd type="triangle" w="med" len="med"/>
            <a:tailEnd type="none" w="med" len="med"/>
          </a:ln>
        </p:spPr>
      </p:cxnSp>
      <p:cxnSp>
        <p:nvCxnSpPr>
          <p:cNvPr id="432" name="Google Shape;432;p58"/>
          <p:cNvCxnSpPr>
            <a:stCxn id="429" idx="0"/>
            <a:endCxn id="430" idx="0"/>
          </p:cNvCxnSpPr>
          <p:nvPr/>
        </p:nvCxnSpPr>
        <p:spPr>
          <a:xfrm rot="-5400000">
            <a:off x="2329962" y="2092350"/>
            <a:ext cx="50700" cy="1877400"/>
          </a:xfrm>
          <a:prstGeom prst="curvedConnector3">
            <a:avLst>
              <a:gd name="adj1" fmla="val 569379"/>
            </a:avLst>
          </a:prstGeom>
          <a:noFill/>
          <a:ln w="9525" cap="flat" cmpd="sng">
            <a:solidFill>
              <a:schemeClr val="dk2"/>
            </a:solidFill>
            <a:prstDash val="solid"/>
            <a:round/>
            <a:headEnd type="none" w="med" len="med"/>
            <a:tailEnd type="triangle" w="med" len="med"/>
          </a:ln>
        </p:spPr>
      </p:cxnSp>
      <p:sp>
        <p:nvSpPr>
          <p:cNvPr id="433" name="Google Shape;433;p58"/>
          <p:cNvSpPr txBox="1">
            <a:spLocks noGrp="1"/>
          </p:cNvSpPr>
          <p:nvPr>
            <p:ph type="body" idx="2"/>
          </p:nvPr>
        </p:nvSpPr>
        <p:spPr>
          <a:xfrm>
            <a:off x="5174225" y="1352625"/>
            <a:ext cx="3520500" cy="30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b="1"/>
              <a:t>It turns out that's a really bad strategy. </a:t>
            </a:r>
            <a:endParaRPr sz="1700" b="1"/>
          </a:p>
          <a:p>
            <a:pPr marL="0" lvl="0" indent="0" algn="l" rtl="0">
              <a:spcBef>
                <a:spcPts val="1600"/>
              </a:spcBef>
              <a:spcAft>
                <a:spcPts val="0"/>
              </a:spcAft>
              <a:buNone/>
            </a:pPr>
            <a:r>
              <a:rPr lang="en" sz="1700"/>
              <a:t>Once you've started collecting some data, go ahead and start showing it or feeding it to an AI team. </a:t>
            </a:r>
            <a:endParaRPr sz="1700"/>
          </a:p>
          <a:p>
            <a:pPr marL="0" lvl="0" indent="0" algn="l" rtl="0">
              <a:spcBef>
                <a:spcPts val="1600"/>
              </a:spcBef>
              <a:spcAft>
                <a:spcPts val="1600"/>
              </a:spcAft>
              <a:buNone/>
            </a:pPr>
            <a:r>
              <a:rPr lang="en" sz="1700"/>
              <a:t>Then the AI team can give feedback to your IT team on what types of data to collect and what types of IT infrastructure to keep on building.</a:t>
            </a:r>
            <a:endParaRPr sz="1700" b="1"/>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5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a:t>
            </a:r>
            <a:endParaRPr/>
          </a:p>
        </p:txBody>
      </p:sp>
      <p:sp>
        <p:nvSpPr>
          <p:cNvPr id="439" name="Google Shape;439;p59"/>
          <p:cNvSpPr txBox="1">
            <a:spLocks noGrp="1"/>
          </p:cNvSpPr>
          <p:nvPr>
            <p:ph type="body" idx="1"/>
          </p:nvPr>
        </p:nvSpPr>
        <p:spPr>
          <a:xfrm>
            <a:off x="729450" y="2078875"/>
            <a:ext cx="4381500" cy="212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Maybe an AI team can look at your factory data and say, "Hey. You know what? If you can collect data from this big manufacturing machine, not just once every ten minutes, but instead once every one minute, then we could do a much better job building a preventative maintenance systems for you.”</a:t>
            </a:r>
            <a:endParaRPr sz="1700"/>
          </a:p>
        </p:txBody>
      </p:sp>
      <p:graphicFrame>
        <p:nvGraphicFramePr>
          <p:cNvPr id="440" name="Google Shape;440;p59"/>
          <p:cNvGraphicFramePr/>
          <p:nvPr/>
        </p:nvGraphicFramePr>
        <p:xfrm>
          <a:off x="5523625" y="2183600"/>
          <a:ext cx="3268850" cy="2163900"/>
        </p:xfrm>
        <a:graphic>
          <a:graphicData uri="http://schemas.openxmlformats.org/drawingml/2006/table">
            <a:tbl>
              <a:tblPr>
                <a:noFill/>
                <a:tableStyleId>{3D390BA2-7C41-462E-BD44-CC596F61F5FF}</a:tableStyleId>
              </a:tblPr>
              <a:tblGrid>
                <a:gridCol w="737450">
                  <a:extLst>
                    <a:ext uri="{9D8B030D-6E8A-4147-A177-3AD203B41FA5}">
                      <a16:colId xmlns:a16="http://schemas.microsoft.com/office/drawing/2014/main" val="20000"/>
                    </a:ext>
                  </a:extLst>
                </a:gridCol>
                <a:gridCol w="902425">
                  <a:extLst>
                    <a:ext uri="{9D8B030D-6E8A-4147-A177-3AD203B41FA5}">
                      <a16:colId xmlns:a16="http://schemas.microsoft.com/office/drawing/2014/main" val="20001"/>
                    </a:ext>
                  </a:extLst>
                </a:gridCol>
                <a:gridCol w="809325">
                  <a:extLst>
                    <a:ext uri="{9D8B030D-6E8A-4147-A177-3AD203B41FA5}">
                      <a16:colId xmlns:a16="http://schemas.microsoft.com/office/drawing/2014/main" val="20002"/>
                    </a:ext>
                  </a:extLst>
                </a:gridCol>
                <a:gridCol w="819650">
                  <a:extLst>
                    <a:ext uri="{9D8B030D-6E8A-4147-A177-3AD203B41FA5}">
                      <a16:colId xmlns:a16="http://schemas.microsoft.com/office/drawing/2014/main" val="20003"/>
                    </a:ext>
                  </a:extLst>
                </a:gridCol>
              </a:tblGrid>
              <a:tr h="455250">
                <a:tc>
                  <a:txBody>
                    <a:bodyPr/>
                    <a:lstStyle/>
                    <a:p>
                      <a:pPr marL="0" lvl="0" indent="0" algn="l" rtl="0">
                        <a:spcBef>
                          <a:spcPts val="0"/>
                        </a:spcBef>
                        <a:spcAft>
                          <a:spcPts val="0"/>
                        </a:spcAft>
                        <a:buNone/>
                      </a:pPr>
                      <a:r>
                        <a:rPr lang="en" sz="1000"/>
                        <a:t>Machine</a:t>
                      </a:r>
                      <a:endParaRPr sz="1000"/>
                    </a:p>
                  </a:txBody>
                  <a:tcPr marL="91425" marR="91425" marT="91425" marB="91425"/>
                </a:tc>
                <a:tc>
                  <a:txBody>
                    <a:bodyPr/>
                    <a:lstStyle/>
                    <a:p>
                      <a:pPr marL="0" lvl="0" indent="0" algn="l" rtl="0">
                        <a:spcBef>
                          <a:spcPts val="0"/>
                        </a:spcBef>
                        <a:spcAft>
                          <a:spcPts val="0"/>
                        </a:spcAft>
                        <a:buNone/>
                      </a:pPr>
                      <a:r>
                        <a:rPr lang="en" sz="1000"/>
                        <a:t>Temperature</a:t>
                      </a:r>
                      <a:endParaRPr sz="10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Pressure (psi)</a:t>
                      </a:r>
                      <a:endParaRPr sz="10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Machine Fault</a:t>
                      </a:r>
                      <a:endParaRPr sz="1000"/>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33700">
                <a:tc>
                  <a:txBody>
                    <a:bodyPr/>
                    <a:lstStyle/>
                    <a:p>
                      <a:pPr marL="0" lvl="0" indent="0" algn="l" rtl="0">
                        <a:spcBef>
                          <a:spcPts val="0"/>
                        </a:spcBef>
                        <a:spcAft>
                          <a:spcPts val="0"/>
                        </a:spcAft>
                        <a:buNone/>
                      </a:pPr>
                      <a:r>
                        <a:rPr lang="en" sz="1000"/>
                        <a:t>17987</a:t>
                      </a:r>
                      <a:endParaRPr sz="1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000"/>
                        <a:t>60</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7.65</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N</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33700">
                <a:tc>
                  <a:txBody>
                    <a:bodyPr/>
                    <a:lstStyle/>
                    <a:p>
                      <a:pPr marL="0" lvl="0" indent="0" algn="l" rtl="0">
                        <a:spcBef>
                          <a:spcPts val="0"/>
                        </a:spcBef>
                        <a:spcAft>
                          <a:spcPts val="0"/>
                        </a:spcAft>
                        <a:buNone/>
                      </a:pPr>
                      <a:r>
                        <a:rPr lang="en" sz="1000"/>
                        <a:t>34672</a:t>
                      </a:r>
                      <a:endParaRPr sz="1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000"/>
                        <a:t>100</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25.50</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N</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33700">
                <a:tc>
                  <a:txBody>
                    <a:bodyPr/>
                    <a:lstStyle/>
                    <a:p>
                      <a:pPr marL="0" lvl="0" indent="0" algn="l" rtl="0">
                        <a:spcBef>
                          <a:spcPts val="0"/>
                        </a:spcBef>
                        <a:spcAft>
                          <a:spcPts val="0"/>
                        </a:spcAft>
                        <a:buNone/>
                      </a:pPr>
                      <a:r>
                        <a:rPr lang="en" sz="1000"/>
                        <a:t>08542</a:t>
                      </a:r>
                      <a:endParaRPr sz="1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000"/>
                        <a:t>140</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75.50</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Y</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33700">
                <a:tc>
                  <a:txBody>
                    <a:bodyPr/>
                    <a:lstStyle/>
                    <a:p>
                      <a:pPr marL="0" lvl="0" indent="0" algn="l" rtl="0">
                        <a:spcBef>
                          <a:spcPts val="0"/>
                        </a:spcBef>
                        <a:spcAft>
                          <a:spcPts val="0"/>
                        </a:spcAft>
                        <a:buNone/>
                      </a:pPr>
                      <a:r>
                        <a:rPr lang="en" sz="1000"/>
                        <a:t>98536</a:t>
                      </a:r>
                      <a:endParaRPr sz="1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000"/>
                        <a:t>165</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125</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Y</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333700">
                <a:tc gridSpan="3">
                  <a:txBody>
                    <a:bodyPr/>
                    <a:lstStyle/>
                    <a:p>
                      <a:pPr marL="0" lvl="0" indent="0" algn="ctr" rtl="0">
                        <a:spcBef>
                          <a:spcPts val="0"/>
                        </a:spcBef>
                        <a:spcAft>
                          <a:spcPts val="0"/>
                        </a:spcAft>
                        <a:buNone/>
                      </a:pPr>
                      <a:r>
                        <a:rPr lang="en" sz="1000" b="1"/>
                        <a:t>Input A</a:t>
                      </a:r>
                      <a:endParaRPr sz="1000" b="1"/>
                    </a:p>
                  </a:txBody>
                  <a:tcPr marL="91425" marR="91425" marT="91425" marB="91425">
                    <a:lnR w="9525" cap="flat" cmpd="sng">
                      <a:solidFill>
                        <a:srgbClr val="9E9E9E"/>
                      </a:solidFill>
                      <a:prstDash val="solid"/>
                      <a:round/>
                      <a:headEnd type="none" w="sm" len="sm"/>
                      <a:tailEnd type="none" w="sm" len="sm"/>
                    </a:lnR>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r>
                        <a:rPr lang="en" sz="1000" b="1"/>
                        <a:t>Input B</a:t>
                      </a:r>
                      <a:endParaRPr sz="1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60"/>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and misuse of data</a:t>
            </a:r>
            <a:endParaRPr/>
          </a:p>
        </p:txBody>
      </p:sp>
      <p:pic>
        <p:nvPicPr>
          <p:cNvPr id="446" name="Google Shape;446;p60"/>
          <p:cNvPicPr preferRelativeResize="0"/>
          <p:nvPr/>
        </p:nvPicPr>
        <p:blipFill rotWithShape="1">
          <a:blip r:embed="rId3">
            <a:alphaModFix/>
          </a:blip>
          <a:srcRect l="23411" r="22656"/>
          <a:stretch/>
        </p:blipFill>
        <p:spPr>
          <a:xfrm>
            <a:off x="954975" y="3056400"/>
            <a:ext cx="923275" cy="910175"/>
          </a:xfrm>
          <a:prstGeom prst="rect">
            <a:avLst/>
          </a:prstGeom>
          <a:noFill/>
          <a:ln>
            <a:noFill/>
          </a:ln>
        </p:spPr>
      </p:pic>
      <p:pic>
        <p:nvPicPr>
          <p:cNvPr id="447" name="Google Shape;447;p60"/>
          <p:cNvPicPr preferRelativeResize="0"/>
          <p:nvPr/>
        </p:nvPicPr>
        <p:blipFill>
          <a:blip r:embed="rId4">
            <a:alphaModFix/>
          </a:blip>
          <a:stretch>
            <a:fillRect/>
          </a:stretch>
        </p:blipFill>
        <p:spPr>
          <a:xfrm>
            <a:off x="2838825" y="3005850"/>
            <a:ext cx="910175" cy="910175"/>
          </a:xfrm>
          <a:prstGeom prst="rect">
            <a:avLst/>
          </a:prstGeom>
          <a:noFill/>
          <a:ln>
            <a:noFill/>
          </a:ln>
        </p:spPr>
      </p:pic>
      <p:cxnSp>
        <p:nvCxnSpPr>
          <p:cNvPr id="448" name="Google Shape;448;p60"/>
          <p:cNvCxnSpPr>
            <a:stCxn id="446" idx="2"/>
            <a:endCxn id="447" idx="2"/>
          </p:cNvCxnSpPr>
          <p:nvPr/>
        </p:nvCxnSpPr>
        <p:spPr>
          <a:xfrm rot="-5400000">
            <a:off x="2329962" y="3002525"/>
            <a:ext cx="50700" cy="1877400"/>
          </a:xfrm>
          <a:prstGeom prst="curvedConnector3">
            <a:avLst>
              <a:gd name="adj1" fmla="val -469675"/>
            </a:avLst>
          </a:prstGeom>
          <a:noFill/>
          <a:ln w="9525" cap="flat" cmpd="sng">
            <a:solidFill>
              <a:schemeClr val="dk2"/>
            </a:solidFill>
            <a:prstDash val="solid"/>
            <a:round/>
            <a:headEnd type="triangle" w="med" len="med"/>
            <a:tailEnd type="none" w="med" len="med"/>
          </a:ln>
        </p:spPr>
      </p:cxnSp>
      <p:cxnSp>
        <p:nvCxnSpPr>
          <p:cNvPr id="449" name="Google Shape;449;p60"/>
          <p:cNvCxnSpPr>
            <a:stCxn id="446" idx="0"/>
            <a:endCxn id="447" idx="0"/>
          </p:cNvCxnSpPr>
          <p:nvPr/>
        </p:nvCxnSpPr>
        <p:spPr>
          <a:xfrm rot="-5400000">
            <a:off x="2329962" y="2092350"/>
            <a:ext cx="50700" cy="1877400"/>
          </a:xfrm>
          <a:prstGeom prst="curvedConnector3">
            <a:avLst>
              <a:gd name="adj1" fmla="val 569379"/>
            </a:avLst>
          </a:prstGeom>
          <a:noFill/>
          <a:ln w="9525" cap="flat" cmpd="sng">
            <a:solidFill>
              <a:schemeClr val="dk2"/>
            </a:solidFill>
            <a:prstDash val="solid"/>
            <a:round/>
            <a:headEnd type="none" w="med" len="med"/>
            <a:tailEnd type="triangle" w="med" len="med"/>
          </a:ln>
        </p:spPr>
      </p:cxnSp>
      <p:sp>
        <p:nvSpPr>
          <p:cNvPr id="450" name="Google Shape;450;p60"/>
          <p:cNvSpPr txBox="1">
            <a:spLocks noGrp="1"/>
          </p:cNvSpPr>
          <p:nvPr>
            <p:ph type="body" idx="2"/>
          </p:nvPr>
        </p:nvSpPr>
        <p:spPr>
          <a:xfrm>
            <a:off x="5174225" y="1352625"/>
            <a:ext cx="3520500" cy="30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"Hey, I have so much data. Surely, an AI team can make it valuable."</a:t>
            </a:r>
            <a:endParaRPr sz="1700"/>
          </a:p>
          <a:p>
            <a:pPr marL="0" lvl="0" indent="0" algn="l" rtl="0">
              <a:spcBef>
                <a:spcPts val="1600"/>
              </a:spcBef>
              <a:spcAft>
                <a:spcPts val="1600"/>
              </a:spcAft>
              <a:buNone/>
            </a:pPr>
            <a:r>
              <a:rPr lang="en" sz="1700" b="1"/>
              <a:t>What’s wrong with this statement?</a:t>
            </a:r>
            <a:endParaRPr sz="1700" b="1"/>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61"/>
          <p:cNvSpPr txBox="1">
            <a:spLocks noGrp="1"/>
          </p:cNvSpPr>
          <p:nvPr>
            <p:ph type="body" idx="2"/>
          </p:nvPr>
        </p:nvSpPr>
        <p:spPr>
          <a:xfrm>
            <a:off x="5174225" y="1352625"/>
            <a:ext cx="3520500" cy="30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Unfortunately, this doesn't always work out. </a:t>
            </a:r>
            <a:endParaRPr sz="1700"/>
          </a:p>
          <a:p>
            <a:pPr marL="0" lvl="0" indent="0" algn="l" rtl="0">
              <a:spcBef>
                <a:spcPts val="1600"/>
              </a:spcBef>
              <a:spcAft>
                <a:spcPts val="0"/>
              </a:spcAft>
              <a:buNone/>
            </a:pPr>
            <a:r>
              <a:rPr lang="en" sz="1700"/>
              <a:t>More data is usually better than less data, but I wouldn't take it for granted that just because you have many terabytes or gigabytes of data, that an AI team can actually make that valuable. </a:t>
            </a:r>
            <a:endParaRPr sz="1700"/>
          </a:p>
          <a:p>
            <a:pPr marL="0" lvl="0" indent="0" algn="l" rtl="0">
              <a:spcBef>
                <a:spcPts val="1600"/>
              </a:spcBef>
              <a:spcAft>
                <a:spcPts val="1600"/>
              </a:spcAft>
              <a:buNone/>
            </a:pPr>
            <a:r>
              <a:rPr lang="en" sz="1700" b="1"/>
              <a:t>Don't throw data at an AI team and assume it will be valuable.</a:t>
            </a:r>
            <a:endParaRPr sz="1700" b="1"/>
          </a:p>
        </p:txBody>
      </p:sp>
      <p:sp>
        <p:nvSpPr>
          <p:cNvPr id="456" name="Google Shape;456;p6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and misuse of data</a:t>
            </a:r>
            <a:endParaRPr/>
          </a:p>
        </p:txBody>
      </p:sp>
      <p:pic>
        <p:nvPicPr>
          <p:cNvPr id="457" name="Google Shape;457;p61"/>
          <p:cNvPicPr preferRelativeResize="0"/>
          <p:nvPr/>
        </p:nvPicPr>
        <p:blipFill rotWithShape="1">
          <a:blip r:embed="rId3">
            <a:alphaModFix/>
          </a:blip>
          <a:srcRect l="23411" r="22656"/>
          <a:stretch/>
        </p:blipFill>
        <p:spPr>
          <a:xfrm>
            <a:off x="954975" y="3056400"/>
            <a:ext cx="923275" cy="910175"/>
          </a:xfrm>
          <a:prstGeom prst="rect">
            <a:avLst/>
          </a:prstGeom>
          <a:noFill/>
          <a:ln>
            <a:noFill/>
          </a:ln>
        </p:spPr>
      </p:pic>
      <p:pic>
        <p:nvPicPr>
          <p:cNvPr id="458" name="Google Shape;458;p61"/>
          <p:cNvPicPr preferRelativeResize="0"/>
          <p:nvPr/>
        </p:nvPicPr>
        <p:blipFill>
          <a:blip r:embed="rId4">
            <a:alphaModFix/>
          </a:blip>
          <a:stretch>
            <a:fillRect/>
          </a:stretch>
        </p:blipFill>
        <p:spPr>
          <a:xfrm>
            <a:off x="2838825" y="3005850"/>
            <a:ext cx="910175" cy="910175"/>
          </a:xfrm>
          <a:prstGeom prst="rect">
            <a:avLst/>
          </a:prstGeom>
          <a:noFill/>
          <a:ln>
            <a:noFill/>
          </a:ln>
        </p:spPr>
      </p:pic>
      <p:cxnSp>
        <p:nvCxnSpPr>
          <p:cNvPr id="459" name="Google Shape;459;p61"/>
          <p:cNvCxnSpPr>
            <a:stCxn id="457" idx="2"/>
            <a:endCxn id="458" idx="2"/>
          </p:cNvCxnSpPr>
          <p:nvPr/>
        </p:nvCxnSpPr>
        <p:spPr>
          <a:xfrm rot="-5400000">
            <a:off x="2329962" y="3002525"/>
            <a:ext cx="50700" cy="1877400"/>
          </a:xfrm>
          <a:prstGeom prst="curvedConnector3">
            <a:avLst>
              <a:gd name="adj1" fmla="val -469675"/>
            </a:avLst>
          </a:prstGeom>
          <a:noFill/>
          <a:ln w="9525" cap="flat" cmpd="sng">
            <a:solidFill>
              <a:schemeClr val="dk2"/>
            </a:solidFill>
            <a:prstDash val="solid"/>
            <a:round/>
            <a:headEnd type="triangle" w="med" len="med"/>
            <a:tailEnd type="none" w="med" len="med"/>
          </a:ln>
        </p:spPr>
      </p:cxnSp>
      <p:cxnSp>
        <p:nvCxnSpPr>
          <p:cNvPr id="460" name="Google Shape;460;p61"/>
          <p:cNvCxnSpPr>
            <a:stCxn id="457" idx="0"/>
            <a:endCxn id="458" idx="0"/>
          </p:cNvCxnSpPr>
          <p:nvPr/>
        </p:nvCxnSpPr>
        <p:spPr>
          <a:xfrm rot="-5400000">
            <a:off x="2329962" y="2092350"/>
            <a:ext cx="50700" cy="1877400"/>
          </a:xfrm>
          <a:prstGeom prst="curvedConnector3">
            <a:avLst>
              <a:gd name="adj1" fmla="val 569379"/>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pic>
        <p:nvPicPr>
          <p:cNvPr id="465" name="Google Shape;465;p62"/>
          <p:cNvPicPr preferRelativeResize="0"/>
          <p:nvPr/>
        </p:nvPicPr>
        <p:blipFill rotWithShape="1">
          <a:blip r:embed="rId3">
            <a:alphaModFix/>
          </a:blip>
          <a:srcRect r="82924"/>
          <a:stretch/>
        </p:blipFill>
        <p:spPr>
          <a:xfrm>
            <a:off x="1586515" y="2259825"/>
            <a:ext cx="1356401" cy="1013850"/>
          </a:xfrm>
          <a:prstGeom prst="rect">
            <a:avLst/>
          </a:prstGeom>
          <a:noFill/>
          <a:ln>
            <a:noFill/>
          </a:ln>
        </p:spPr>
      </p:pic>
      <p:pic>
        <p:nvPicPr>
          <p:cNvPr id="466" name="Google Shape;466;p62"/>
          <p:cNvPicPr preferRelativeResize="0"/>
          <p:nvPr/>
        </p:nvPicPr>
        <p:blipFill rotWithShape="1">
          <a:blip r:embed="rId3">
            <a:alphaModFix/>
          </a:blip>
          <a:srcRect l="27095" r="60086"/>
          <a:stretch/>
        </p:blipFill>
        <p:spPr>
          <a:xfrm>
            <a:off x="1755625" y="3354800"/>
            <a:ext cx="1018200" cy="1013850"/>
          </a:xfrm>
          <a:prstGeom prst="rect">
            <a:avLst/>
          </a:prstGeom>
          <a:noFill/>
          <a:ln>
            <a:noFill/>
          </a:ln>
        </p:spPr>
      </p:pic>
      <p:pic>
        <p:nvPicPr>
          <p:cNvPr id="467" name="Google Shape;467;p62"/>
          <p:cNvPicPr preferRelativeResize="0"/>
          <p:nvPr/>
        </p:nvPicPr>
        <p:blipFill rotWithShape="1">
          <a:blip r:embed="rId3">
            <a:alphaModFix/>
          </a:blip>
          <a:srcRect l="52823" r="33730"/>
          <a:stretch/>
        </p:blipFill>
        <p:spPr>
          <a:xfrm>
            <a:off x="5523373" y="2259825"/>
            <a:ext cx="1068124" cy="1013850"/>
          </a:xfrm>
          <a:prstGeom prst="rect">
            <a:avLst/>
          </a:prstGeom>
          <a:noFill/>
          <a:ln>
            <a:noFill/>
          </a:ln>
        </p:spPr>
      </p:pic>
      <p:pic>
        <p:nvPicPr>
          <p:cNvPr id="468" name="Google Shape;468;p62"/>
          <p:cNvPicPr preferRelativeResize="0"/>
          <p:nvPr/>
        </p:nvPicPr>
        <p:blipFill rotWithShape="1">
          <a:blip r:embed="rId3">
            <a:alphaModFix/>
          </a:blip>
          <a:srcRect l="77797" r="9385"/>
          <a:stretch/>
        </p:blipFill>
        <p:spPr>
          <a:xfrm>
            <a:off x="5548325" y="3354800"/>
            <a:ext cx="1018200" cy="1013850"/>
          </a:xfrm>
          <a:prstGeom prst="rect">
            <a:avLst/>
          </a:prstGeom>
          <a:noFill/>
          <a:ln>
            <a:noFill/>
          </a:ln>
        </p:spPr>
      </p:pic>
      <p:sp>
        <p:nvSpPr>
          <p:cNvPr id="469" name="Google Shape;469;p62"/>
          <p:cNvSpPr txBox="1"/>
          <p:nvPr/>
        </p:nvSpPr>
        <p:spPr>
          <a:xfrm>
            <a:off x="3032750" y="2321275"/>
            <a:ext cx="838500" cy="81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Not a cat</a:t>
            </a:r>
            <a:endParaRPr>
              <a:latin typeface="Lato"/>
              <a:ea typeface="Lato"/>
              <a:cs typeface="Lato"/>
              <a:sym typeface="Lato"/>
            </a:endParaRPr>
          </a:p>
        </p:txBody>
      </p:sp>
      <p:sp>
        <p:nvSpPr>
          <p:cNvPr id="470" name="Google Shape;470;p62"/>
          <p:cNvSpPr txBox="1"/>
          <p:nvPr/>
        </p:nvSpPr>
        <p:spPr>
          <a:xfrm>
            <a:off x="6718975" y="2321275"/>
            <a:ext cx="838500" cy="81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Not a cat</a:t>
            </a:r>
            <a:endParaRPr>
              <a:latin typeface="Lato"/>
              <a:ea typeface="Lato"/>
              <a:cs typeface="Lato"/>
              <a:sym typeface="Lato"/>
            </a:endParaRPr>
          </a:p>
        </p:txBody>
      </p:sp>
      <p:sp>
        <p:nvSpPr>
          <p:cNvPr id="471" name="Google Shape;471;p62"/>
          <p:cNvSpPr txBox="1"/>
          <p:nvPr/>
        </p:nvSpPr>
        <p:spPr>
          <a:xfrm>
            <a:off x="3032750" y="3452375"/>
            <a:ext cx="838500" cy="81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Cat</a:t>
            </a:r>
            <a:endParaRPr>
              <a:latin typeface="Lato"/>
              <a:ea typeface="Lato"/>
              <a:cs typeface="Lato"/>
              <a:sym typeface="Lato"/>
            </a:endParaRPr>
          </a:p>
        </p:txBody>
      </p:sp>
      <p:sp>
        <p:nvSpPr>
          <p:cNvPr id="472" name="Google Shape;472;p62"/>
          <p:cNvSpPr txBox="1"/>
          <p:nvPr/>
        </p:nvSpPr>
        <p:spPr>
          <a:xfrm>
            <a:off x="6718975" y="3452375"/>
            <a:ext cx="838500" cy="81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Cat</a:t>
            </a:r>
            <a:endParaRPr>
              <a:latin typeface="Lato"/>
              <a:ea typeface="Lato"/>
              <a:cs typeface="Lato"/>
              <a:sym typeface="Lato"/>
            </a:endParaRPr>
          </a:p>
        </p:txBody>
      </p:sp>
      <p:sp>
        <p:nvSpPr>
          <p:cNvPr id="473" name="Google Shape;473;p62"/>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is Messy</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63"/>
          <p:cNvSpPr txBox="1">
            <a:spLocks noGrp="1"/>
          </p:cNvSpPr>
          <p:nvPr>
            <p:ph type="body" idx="2"/>
          </p:nvPr>
        </p:nvSpPr>
        <p:spPr>
          <a:xfrm>
            <a:off x="5174225" y="1352625"/>
            <a:ext cx="3520500" cy="30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b="1"/>
              <a:t>If you have bad data, then the AI will learn inaccurate things.</a:t>
            </a:r>
            <a:endParaRPr sz="1700" b="1"/>
          </a:p>
          <a:p>
            <a:pPr marL="0" lvl="0" indent="0" algn="l" rtl="0">
              <a:spcBef>
                <a:spcPts val="1600"/>
              </a:spcBef>
              <a:spcAft>
                <a:spcPts val="0"/>
              </a:spcAft>
              <a:buNone/>
            </a:pPr>
            <a:r>
              <a:rPr lang="en" sz="1700"/>
              <a:t>Data problems:</a:t>
            </a:r>
            <a:endParaRPr sz="1700"/>
          </a:p>
          <a:p>
            <a:pPr marL="457200" lvl="0" indent="-336550" algn="l" rtl="0">
              <a:spcBef>
                <a:spcPts val="1600"/>
              </a:spcBef>
              <a:spcAft>
                <a:spcPts val="0"/>
              </a:spcAft>
              <a:buSzPts val="1700"/>
              <a:buChar char="●"/>
            </a:pPr>
            <a:r>
              <a:rPr lang="en" sz="1700"/>
              <a:t>Incorrect labels</a:t>
            </a:r>
            <a:endParaRPr sz="1700"/>
          </a:p>
          <a:p>
            <a:pPr marL="457200" lvl="0" indent="-336550" algn="l" rtl="0">
              <a:spcBef>
                <a:spcPts val="0"/>
              </a:spcBef>
              <a:spcAft>
                <a:spcPts val="0"/>
              </a:spcAft>
              <a:buSzPts val="1700"/>
              <a:buChar char="●"/>
            </a:pPr>
            <a:r>
              <a:rPr lang="en" sz="1700"/>
              <a:t>Missing values</a:t>
            </a:r>
            <a:endParaRPr sz="1700"/>
          </a:p>
          <a:p>
            <a:pPr marL="0" lvl="0" indent="0" algn="l" rtl="0">
              <a:spcBef>
                <a:spcPts val="1600"/>
              </a:spcBef>
              <a:spcAft>
                <a:spcPts val="0"/>
              </a:spcAft>
              <a:buNone/>
            </a:pPr>
            <a:r>
              <a:rPr lang="en" sz="1700"/>
              <a:t>Multiple types of data</a:t>
            </a:r>
            <a:endParaRPr sz="1700"/>
          </a:p>
          <a:p>
            <a:pPr marL="457200" lvl="0" indent="-336550" algn="l" rtl="0">
              <a:spcBef>
                <a:spcPts val="1600"/>
              </a:spcBef>
              <a:spcAft>
                <a:spcPts val="0"/>
              </a:spcAft>
              <a:buSzPts val="1700"/>
              <a:buChar char="●"/>
            </a:pPr>
            <a:r>
              <a:rPr lang="en" sz="1700"/>
              <a:t>Unstructured Data: Images, audio, text</a:t>
            </a:r>
            <a:endParaRPr sz="1700"/>
          </a:p>
        </p:txBody>
      </p:sp>
      <p:sp>
        <p:nvSpPr>
          <p:cNvPr id="479" name="Google Shape;479;p6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is Messy</a:t>
            </a:r>
            <a:endParaRPr/>
          </a:p>
        </p:txBody>
      </p:sp>
      <p:pic>
        <p:nvPicPr>
          <p:cNvPr id="480" name="Google Shape;480;p63"/>
          <p:cNvPicPr preferRelativeResize="0"/>
          <p:nvPr/>
        </p:nvPicPr>
        <p:blipFill>
          <a:blip r:embed="rId3">
            <a:alphaModFix/>
          </a:blip>
          <a:stretch>
            <a:fillRect/>
          </a:stretch>
        </p:blipFill>
        <p:spPr>
          <a:xfrm>
            <a:off x="1006238" y="2659125"/>
            <a:ext cx="2748416" cy="18328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6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a:t>
            </a:r>
            <a:endParaRPr/>
          </a:p>
        </p:txBody>
      </p:sp>
      <p:sp>
        <p:nvSpPr>
          <p:cNvPr id="486" name="Google Shape;486;p64"/>
          <p:cNvSpPr txBox="1">
            <a:spLocks noGrp="1"/>
          </p:cNvSpPr>
          <p:nvPr>
            <p:ph type="body" idx="1"/>
          </p:nvPr>
        </p:nvSpPr>
        <p:spPr>
          <a:xfrm>
            <a:off x="729450" y="2078875"/>
            <a:ext cx="4381500" cy="21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You can have incorrect labels or just incorrect data. For example, this house is probably not going to sell for $0.1 just for one dollar.</a:t>
            </a:r>
            <a:endParaRPr sz="1700"/>
          </a:p>
          <a:p>
            <a:pPr marL="0" lvl="0" indent="0" algn="l" rtl="0">
              <a:spcBef>
                <a:spcPts val="1600"/>
              </a:spcBef>
              <a:spcAft>
                <a:spcPts val="0"/>
              </a:spcAft>
              <a:buNone/>
            </a:pPr>
            <a:r>
              <a:rPr lang="en" sz="1700"/>
              <a:t>Or, data can also have missing values such as we have here a whole bunch of unknown values.</a:t>
            </a:r>
            <a:endParaRPr sz="1700"/>
          </a:p>
          <a:p>
            <a:pPr marL="0" lvl="0" indent="0" algn="l" rtl="0">
              <a:spcBef>
                <a:spcPts val="1600"/>
              </a:spcBef>
              <a:spcAft>
                <a:spcPts val="1600"/>
              </a:spcAft>
              <a:buNone/>
            </a:pPr>
            <a:r>
              <a:rPr lang="en" sz="1700"/>
              <a:t>This is structured data.</a:t>
            </a:r>
            <a:endParaRPr sz="1700"/>
          </a:p>
        </p:txBody>
      </p:sp>
      <p:graphicFrame>
        <p:nvGraphicFramePr>
          <p:cNvPr id="487" name="Google Shape;487;p64"/>
          <p:cNvGraphicFramePr/>
          <p:nvPr/>
        </p:nvGraphicFramePr>
        <p:xfrm>
          <a:off x="5341625" y="1249825"/>
          <a:ext cx="3510525" cy="2986830"/>
        </p:xfrm>
        <a:graphic>
          <a:graphicData uri="http://schemas.openxmlformats.org/drawingml/2006/table">
            <a:tbl>
              <a:tblPr>
                <a:noFill/>
                <a:tableStyleId>{3D390BA2-7C41-462E-BD44-CC596F61F5FF}</a:tableStyleId>
              </a:tblPr>
              <a:tblGrid>
                <a:gridCol w="1402525">
                  <a:extLst>
                    <a:ext uri="{9D8B030D-6E8A-4147-A177-3AD203B41FA5}">
                      <a16:colId xmlns:a16="http://schemas.microsoft.com/office/drawing/2014/main" val="20000"/>
                    </a:ext>
                  </a:extLst>
                </a:gridCol>
                <a:gridCol w="1107525">
                  <a:extLst>
                    <a:ext uri="{9D8B030D-6E8A-4147-A177-3AD203B41FA5}">
                      <a16:colId xmlns:a16="http://schemas.microsoft.com/office/drawing/2014/main" val="20001"/>
                    </a:ext>
                  </a:extLst>
                </a:gridCol>
                <a:gridCol w="1000475">
                  <a:extLst>
                    <a:ext uri="{9D8B030D-6E8A-4147-A177-3AD203B41FA5}">
                      <a16:colId xmlns:a16="http://schemas.microsoft.com/office/drawing/2014/main" val="20002"/>
                    </a:ext>
                  </a:extLst>
                </a:gridCol>
              </a:tblGrid>
              <a:tr h="210125">
                <a:tc>
                  <a:txBody>
                    <a:bodyPr/>
                    <a:lstStyle/>
                    <a:p>
                      <a:pPr marL="0" lvl="0" indent="0" algn="l" rtl="0">
                        <a:spcBef>
                          <a:spcPts val="0"/>
                        </a:spcBef>
                        <a:spcAft>
                          <a:spcPts val="0"/>
                        </a:spcAft>
                        <a:buNone/>
                      </a:pPr>
                      <a:r>
                        <a:rPr lang="en" b="1"/>
                        <a:t>Size of House (Square Feet)</a:t>
                      </a:r>
                      <a:endParaRPr b="1"/>
                    </a:p>
                  </a:txBody>
                  <a:tcPr marL="91425" marR="91425" marT="91425" marB="91425"/>
                </a:tc>
                <a:tc>
                  <a:txBody>
                    <a:bodyPr/>
                    <a:lstStyle/>
                    <a:p>
                      <a:pPr marL="0" lvl="0" indent="0" algn="l" rtl="0">
                        <a:spcBef>
                          <a:spcPts val="0"/>
                        </a:spcBef>
                        <a:spcAft>
                          <a:spcPts val="0"/>
                        </a:spcAft>
                        <a:buNone/>
                      </a:pPr>
                      <a:r>
                        <a:rPr lang="en" b="1"/>
                        <a:t># of Bedrooms</a:t>
                      </a:r>
                      <a:endParaRPr b="1"/>
                    </a:p>
                  </a:txBody>
                  <a:tcPr marL="91425" marR="91425" marT="91425" marB="91425"/>
                </a:tc>
                <a:tc>
                  <a:txBody>
                    <a:bodyPr/>
                    <a:lstStyle/>
                    <a:p>
                      <a:pPr marL="0" lvl="0" indent="0" algn="l" rtl="0">
                        <a:spcBef>
                          <a:spcPts val="0"/>
                        </a:spcBef>
                        <a:spcAft>
                          <a:spcPts val="0"/>
                        </a:spcAft>
                        <a:buNone/>
                      </a:pPr>
                      <a:r>
                        <a:rPr lang="en" b="1"/>
                        <a:t>Price ($1000)</a:t>
                      </a:r>
                      <a:endParaRPr b="1"/>
                    </a:p>
                  </a:txBody>
                  <a:tcPr marL="91425" marR="91425" marT="91425" marB="91425"/>
                </a:tc>
                <a:extLst>
                  <a:ext uri="{0D108BD9-81ED-4DB2-BD59-A6C34878D82A}">
                    <a16:rowId xmlns:a16="http://schemas.microsoft.com/office/drawing/2014/main" val="10000"/>
                  </a:ext>
                </a:extLst>
              </a:tr>
              <a:tr h="210125">
                <a:tc>
                  <a:txBody>
                    <a:bodyPr/>
                    <a:lstStyle/>
                    <a:p>
                      <a:pPr marL="0" lvl="0" indent="0" algn="ctr" rtl="0">
                        <a:spcBef>
                          <a:spcPts val="0"/>
                        </a:spcBef>
                        <a:spcAft>
                          <a:spcPts val="0"/>
                        </a:spcAft>
                        <a:buNone/>
                      </a:pPr>
                      <a:r>
                        <a:rPr lang="en"/>
                        <a:t>523</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115</a:t>
                      </a:r>
                      <a:endParaRPr/>
                    </a:p>
                  </a:txBody>
                  <a:tcPr marL="91425" marR="91425" marT="91425" marB="91425"/>
                </a:tc>
                <a:extLst>
                  <a:ext uri="{0D108BD9-81ED-4DB2-BD59-A6C34878D82A}">
                    <a16:rowId xmlns:a16="http://schemas.microsoft.com/office/drawing/2014/main" val="10001"/>
                  </a:ext>
                </a:extLst>
              </a:tr>
              <a:tr h="210125">
                <a:tc>
                  <a:txBody>
                    <a:bodyPr/>
                    <a:lstStyle/>
                    <a:p>
                      <a:pPr marL="0" lvl="0" indent="0" algn="ctr" rtl="0">
                        <a:spcBef>
                          <a:spcPts val="0"/>
                        </a:spcBef>
                        <a:spcAft>
                          <a:spcPts val="0"/>
                        </a:spcAft>
                        <a:buNone/>
                      </a:pPr>
                      <a:r>
                        <a:rPr lang="en"/>
                        <a:t>645</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0.001</a:t>
                      </a:r>
                      <a:endParaRPr/>
                    </a:p>
                  </a:txBody>
                  <a:tcPr marL="91425" marR="91425" marT="91425" marB="91425"/>
                </a:tc>
                <a:extLst>
                  <a:ext uri="{0D108BD9-81ED-4DB2-BD59-A6C34878D82A}">
                    <a16:rowId xmlns:a16="http://schemas.microsoft.com/office/drawing/2014/main" val="10002"/>
                  </a:ext>
                </a:extLst>
              </a:tr>
              <a:tr h="210125">
                <a:tc>
                  <a:txBody>
                    <a:bodyPr/>
                    <a:lstStyle/>
                    <a:p>
                      <a:pPr marL="0" lvl="0" indent="0" algn="ctr" rtl="0">
                        <a:spcBef>
                          <a:spcPts val="0"/>
                        </a:spcBef>
                        <a:spcAft>
                          <a:spcPts val="0"/>
                        </a:spcAft>
                        <a:buNone/>
                      </a:pPr>
                      <a:r>
                        <a:rPr lang="en"/>
                        <a:t>708</a:t>
                      </a:r>
                      <a:endParaRPr/>
                    </a:p>
                  </a:txBody>
                  <a:tcPr marL="91425" marR="91425" marT="91425" marB="91425"/>
                </a:tc>
                <a:tc>
                  <a:txBody>
                    <a:bodyPr/>
                    <a:lstStyle/>
                    <a:p>
                      <a:pPr marL="0" lvl="0" indent="0" algn="ctr" rtl="0">
                        <a:spcBef>
                          <a:spcPts val="0"/>
                        </a:spcBef>
                        <a:spcAft>
                          <a:spcPts val="0"/>
                        </a:spcAft>
                        <a:buNone/>
                      </a:pPr>
                      <a:r>
                        <a:rPr lang="en"/>
                        <a:t>unknown</a:t>
                      </a:r>
                      <a:endParaRPr/>
                    </a:p>
                  </a:txBody>
                  <a:tcPr marL="91425" marR="91425" marT="91425" marB="91425"/>
                </a:tc>
                <a:tc>
                  <a:txBody>
                    <a:bodyPr/>
                    <a:lstStyle/>
                    <a:p>
                      <a:pPr marL="0" lvl="0" indent="0" algn="ctr" rtl="0">
                        <a:spcBef>
                          <a:spcPts val="0"/>
                        </a:spcBef>
                        <a:spcAft>
                          <a:spcPts val="0"/>
                        </a:spcAft>
                        <a:buNone/>
                      </a:pPr>
                      <a:r>
                        <a:rPr lang="en"/>
                        <a:t>210</a:t>
                      </a:r>
                      <a:endParaRPr/>
                    </a:p>
                  </a:txBody>
                  <a:tcPr marL="91425" marR="91425" marT="91425" marB="91425"/>
                </a:tc>
                <a:extLst>
                  <a:ext uri="{0D108BD9-81ED-4DB2-BD59-A6C34878D82A}">
                    <a16:rowId xmlns:a16="http://schemas.microsoft.com/office/drawing/2014/main" val="10003"/>
                  </a:ext>
                </a:extLst>
              </a:tr>
              <a:tr h="210125">
                <a:tc>
                  <a:txBody>
                    <a:bodyPr/>
                    <a:lstStyle/>
                    <a:p>
                      <a:pPr marL="0" lvl="0" indent="0" algn="ctr" rtl="0">
                        <a:spcBef>
                          <a:spcPts val="0"/>
                        </a:spcBef>
                        <a:spcAft>
                          <a:spcPts val="0"/>
                        </a:spcAft>
                        <a:buNone/>
                      </a:pPr>
                      <a:r>
                        <a:rPr lang="en"/>
                        <a:t>1034</a:t>
                      </a:r>
                      <a:endParaRPr/>
                    </a:p>
                  </a:txBody>
                  <a:tcPr marL="91425" marR="91425" marT="91425" marB="91425"/>
                </a:tc>
                <a:tc>
                  <a:txBody>
                    <a:bodyPr/>
                    <a:lstStyle/>
                    <a:p>
                      <a:pPr marL="0" lvl="0" indent="0" algn="ctr" rtl="0">
                        <a:spcBef>
                          <a:spcPts val="0"/>
                        </a:spcBef>
                        <a:spcAft>
                          <a:spcPts val="0"/>
                        </a:spcAft>
                        <a:buNone/>
                      </a:pPr>
                      <a:r>
                        <a:rPr lang="en"/>
                        <a:t>3</a:t>
                      </a:r>
                      <a:endParaRPr/>
                    </a:p>
                  </a:txBody>
                  <a:tcPr marL="91425" marR="91425" marT="91425" marB="91425"/>
                </a:tc>
                <a:tc>
                  <a:txBody>
                    <a:bodyPr/>
                    <a:lstStyle/>
                    <a:p>
                      <a:pPr marL="0" lvl="0" indent="0" algn="ctr" rtl="0">
                        <a:spcBef>
                          <a:spcPts val="0"/>
                        </a:spcBef>
                        <a:spcAft>
                          <a:spcPts val="0"/>
                        </a:spcAft>
                        <a:buNone/>
                      </a:pPr>
                      <a:r>
                        <a:rPr lang="en"/>
                        <a:t>unknown</a:t>
                      </a:r>
                      <a:endParaRPr/>
                    </a:p>
                  </a:txBody>
                  <a:tcPr marL="91425" marR="91425" marT="91425" marB="91425"/>
                </a:tc>
                <a:extLst>
                  <a:ext uri="{0D108BD9-81ED-4DB2-BD59-A6C34878D82A}">
                    <a16:rowId xmlns:a16="http://schemas.microsoft.com/office/drawing/2014/main" val="10004"/>
                  </a:ext>
                </a:extLst>
              </a:tr>
              <a:tr h="210125">
                <a:tc>
                  <a:txBody>
                    <a:bodyPr/>
                    <a:lstStyle/>
                    <a:p>
                      <a:pPr marL="0" lvl="0" indent="0" algn="ctr" rtl="0">
                        <a:spcBef>
                          <a:spcPts val="0"/>
                        </a:spcBef>
                        <a:spcAft>
                          <a:spcPts val="0"/>
                        </a:spcAft>
                        <a:buNone/>
                      </a:pPr>
                      <a:r>
                        <a:rPr lang="en"/>
                        <a:t>unknown</a:t>
                      </a:r>
                      <a:endParaRPr/>
                    </a:p>
                  </a:txBody>
                  <a:tcPr marL="91425" marR="91425" marT="91425" marB="91425"/>
                </a:tc>
                <a:tc>
                  <a:txBody>
                    <a:bodyPr/>
                    <a:lstStyle/>
                    <a:p>
                      <a:pPr marL="0" lvl="0" indent="0" algn="ctr" rtl="0">
                        <a:spcBef>
                          <a:spcPts val="0"/>
                        </a:spcBef>
                        <a:spcAft>
                          <a:spcPts val="0"/>
                        </a:spcAft>
                        <a:buNone/>
                      </a:pPr>
                      <a:r>
                        <a:rPr lang="en"/>
                        <a:t>4</a:t>
                      </a:r>
                      <a:endParaRPr/>
                    </a:p>
                  </a:txBody>
                  <a:tcPr marL="91425" marR="91425" marT="91425" marB="91425"/>
                </a:tc>
                <a:tc>
                  <a:txBody>
                    <a:bodyPr/>
                    <a:lstStyle/>
                    <a:p>
                      <a:pPr marL="0" lvl="0" indent="0" algn="ctr" rtl="0">
                        <a:spcBef>
                          <a:spcPts val="0"/>
                        </a:spcBef>
                        <a:spcAft>
                          <a:spcPts val="0"/>
                        </a:spcAft>
                        <a:buNone/>
                      </a:pPr>
                      <a:r>
                        <a:rPr lang="en"/>
                        <a:t>355</a:t>
                      </a:r>
                      <a:endParaRPr/>
                    </a:p>
                  </a:txBody>
                  <a:tcPr marL="91425" marR="91425" marT="91425" marB="91425"/>
                </a:tc>
                <a:extLst>
                  <a:ext uri="{0D108BD9-81ED-4DB2-BD59-A6C34878D82A}">
                    <a16:rowId xmlns:a16="http://schemas.microsoft.com/office/drawing/2014/main" val="10005"/>
                  </a:ext>
                </a:extLst>
              </a:tr>
              <a:tr h="210125">
                <a:tc>
                  <a:txBody>
                    <a:bodyPr/>
                    <a:lstStyle/>
                    <a:p>
                      <a:pPr marL="0" lvl="0" indent="0" algn="ctr" rtl="0">
                        <a:spcBef>
                          <a:spcPts val="0"/>
                        </a:spcBef>
                        <a:spcAft>
                          <a:spcPts val="0"/>
                        </a:spcAft>
                        <a:buNone/>
                      </a:pPr>
                      <a:r>
                        <a:rPr lang="en"/>
                        <a:t>2545</a:t>
                      </a:r>
                      <a:endParaRPr/>
                    </a:p>
                  </a:txBody>
                  <a:tcPr marL="91425" marR="91425" marT="91425" marB="91425"/>
                </a:tc>
                <a:tc>
                  <a:txBody>
                    <a:bodyPr/>
                    <a:lstStyle/>
                    <a:p>
                      <a:pPr marL="0" lvl="0" indent="0" algn="ctr" rtl="0">
                        <a:spcBef>
                          <a:spcPts val="0"/>
                        </a:spcBef>
                        <a:spcAft>
                          <a:spcPts val="0"/>
                        </a:spcAft>
                        <a:buNone/>
                      </a:pPr>
                      <a:r>
                        <a:rPr lang="en"/>
                        <a:t>unknown</a:t>
                      </a:r>
                      <a:endParaRPr/>
                    </a:p>
                  </a:txBody>
                  <a:tcPr marL="91425" marR="91425" marT="91425" marB="91425"/>
                </a:tc>
                <a:tc>
                  <a:txBody>
                    <a:bodyPr/>
                    <a:lstStyle/>
                    <a:p>
                      <a:pPr marL="0" lvl="0" indent="0" algn="ctr" rtl="0">
                        <a:spcBef>
                          <a:spcPts val="0"/>
                        </a:spcBef>
                        <a:spcAft>
                          <a:spcPts val="0"/>
                        </a:spcAft>
                        <a:buNone/>
                      </a:pPr>
                      <a:r>
                        <a:rPr lang="en"/>
                        <a:t>440</a:t>
                      </a:r>
                      <a:endParaRPr/>
                    </a:p>
                  </a:txBody>
                  <a:tcPr marL="91425" marR="91425" marT="91425" marB="91425"/>
                </a:tc>
                <a:extLst>
                  <a:ext uri="{0D108BD9-81ED-4DB2-BD59-A6C34878D82A}">
                    <a16:rowId xmlns:a16="http://schemas.microsoft.com/office/drawing/2014/main" val="10006"/>
                  </a:ext>
                </a:extLst>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6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Machine Learning vs Data Science</a:t>
            </a:r>
            <a:endParaRPr/>
          </a:p>
        </p:txBody>
      </p:sp>
      <p:graphicFrame>
        <p:nvGraphicFramePr>
          <p:cNvPr id="499" name="Google Shape;499;p66"/>
          <p:cNvGraphicFramePr/>
          <p:nvPr/>
        </p:nvGraphicFramePr>
        <p:xfrm>
          <a:off x="954300" y="1917900"/>
          <a:ext cx="7239000" cy="3048000"/>
        </p:xfrm>
        <a:graphic>
          <a:graphicData uri="http://schemas.openxmlformats.org/drawingml/2006/table">
            <a:tbl>
              <a:tblPr>
                <a:noFill/>
                <a:tableStyleId>{3D390BA2-7C41-462E-BD44-CC596F61F5FF}</a:tableStyleId>
              </a:tblPr>
              <a:tblGrid>
                <a:gridCol w="1885025">
                  <a:extLst>
                    <a:ext uri="{9D8B030D-6E8A-4147-A177-3AD203B41FA5}">
                      <a16:colId xmlns:a16="http://schemas.microsoft.com/office/drawing/2014/main" val="20000"/>
                    </a:ext>
                  </a:extLst>
                </a:gridCol>
                <a:gridCol w="1260425">
                  <a:extLst>
                    <a:ext uri="{9D8B030D-6E8A-4147-A177-3AD203B41FA5}">
                      <a16:colId xmlns:a16="http://schemas.microsoft.com/office/drawing/2014/main" val="20001"/>
                    </a:ext>
                  </a:extLst>
                </a:gridCol>
                <a:gridCol w="1260425">
                  <a:extLst>
                    <a:ext uri="{9D8B030D-6E8A-4147-A177-3AD203B41FA5}">
                      <a16:colId xmlns:a16="http://schemas.microsoft.com/office/drawing/2014/main" val="20002"/>
                    </a:ext>
                  </a:extLst>
                </a:gridCol>
                <a:gridCol w="1260425">
                  <a:extLst>
                    <a:ext uri="{9D8B030D-6E8A-4147-A177-3AD203B41FA5}">
                      <a16:colId xmlns:a16="http://schemas.microsoft.com/office/drawing/2014/main" val="20003"/>
                    </a:ext>
                  </a:extLst>
                </a:gridCol>
                <a:gridCol w="1572700">
                  <a:extLst>
                    <a:ext uri="{9D8B030D-6E8A-4147-A177-3AD203B41FA5}">
                      <a16:colId xmlns:a16="http://schemas.microsoft.com/office/drawing/2014/main" val="20004"/>
                    </a:ext>
                  </a:extLst>
                </a:gridCol>
              </a:tblGrid>
              <a:tr h="381000">
                <a:tc>
                  <a:txBody>
                    <a:bodyPr/>
                    <a:lstStyle/>
                    <a:p>
                      <a:pPr marL="0" lvl="0" indent="0" algn="l" rtl="0">
                        <a:spcBef>
                          <a:spcPts val="0"/>
                        </a:spcBef>
                        <a:spcAft>
                          <a:spcPts val="0"/>
                        </a:spcAft>
                        <a:buNone/>
                      </a:pPr>
                      <a:r>
                        <a:rPr lang="en" sz="1000" b="1"/>
                        <a:t>Size of House (Square Feet)</a:t>
                      </a:r>
                      <a:endParaRPr sz="1000" b="1"/>
                    </a:p>
                  </a:txBody>
                  <a:tcPr marL="91425" marR="91425" marT="91425" marB="91425"/>
                </a:tc>
                <a:tc>
                  <a:txBody>
                    <a:bodyPr/>
                    <a:lstStyle/>
                    <a:p>
                      <a:pPr marL="0" lvl="0" indent="0" algn="l" rtl="0">
                        <a:spcBef>
                          <a:spcPts val="0"/>
                        </a:spcBef>
                        <a:spcAft>
                          <a:spcPts val="0"/>
                        </a:spcAft>
                        <a:buNone/>
                      </a:pPr>
                      <a:r>
                        <a:rPr lang="en" sz="1000" b="1"/>
                        <a:t># of Bedrooms</a:t>
                      </a:r>
                      <a:endParaRPr sz="1000" b="1"/>
                    </a:p>
                  </a:txBody>
                  <a:tcPr marL="91425" marR="91425" marT="91425" marB="91425"/>
                </a:tc>
                <a:tc>
                  <a:txBody>
                    <a:bodyPr/>
                    <a:lstStyle/>
                    <a:p>
                      <a:pPr marL="0" lvl="0" indent="0" algn="l" rtl="0">
                        <a:spcBef>
                          <a:spcPts val="0"/>
                        </a:spcBef>
                        <a:spcAft>
                          <a:spcPts val="0"/>
                        </a:spcAft>
                        <a:buNone/>
                      </a:pPr>
                      <a:r>
                        <a:rPr lang="en" sz="1000" b="1"/>
                        <a:t># of Bathrooms</a:t>
                      </a:r>
                      <a:endParaRPr sz="1000" b="1"/>
                    </a:p>
                  </a:txBody>
                  <a:tcPr marL="91425" marR="91425" marT="91425" marB="91425"/>
                </a:tc>
                <a:tc>
                  <a:txBody>
                    <a:bodyPr/>
                    <a:lstStyle/>
                    <a:p>
                      <a:pPr marL="0" lvl="0" indent="0" algn="l" rtl="0">
                        <a:spcBef>
                          <a:spcPts val="0"/>
                        </a:spcBef>
                        <a:spcAft>
                          <a:spcPts val="0"/>
                        </a:spcAft>
                        <a:buNone/>
                      </a:pPr>
                      <a:r>
                        <a:rPr lang="en" sz="1000" b="1"/>
                        <a:t>Newly Renovated</a:t>
                      </a:r>
                      <a:endParaRPr sz="1000" b="1"/>
                    </a:p>
                  </a:txBody>
                  <a:tcPr marL="91425" marR="91425" marT="91425" marB="91425"/>
                </a:tc>
                <a:tc>
                  <a:txBody>
                    <a:bodyPr/>
                    <a:lstStyle/>
                    <a:p>
                      <a:pPr marL="0" lvl="0" indent="0" algn="l" rtl="0">
                        <a:spcBef>
                          <a:spcPts val="0"/>
                        </a:spcBef>
                        <a:spcAft>
                          <a:spcPts val="0"/>
                        </a:spcAft>
                        <a:buNone/>
                      </a:pPr>
                      <a:r>
                        <a:rPr lang="en" sz="1000" b="1"/>
                        <a:t>Price ($1000)</a:t>
                      </a:r>
                      <a:endParaRPr sz="1000" b="1"/>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1000"/>
                        <a:t>523</a:t>
                      </a:r>
                      <a:endParaRPr sz="1000"/>
                    </a:p>
                  </a:txBody>
                  <a:tcPr marL="91425" marR="91425" marT="91425" marB="91425"/>
                </a:tc>
                <a:tc>
                  <a:txBody>
                    <a:bodyPr/>
                    <a:lstStyle/>
                    <a:p>
                      <a:pPr marL="0" lvl="0" indent="0" algn="ctr" rtl="0">
                        <a:spcBef>
                          <a:spcPts val="0"/>
                        </a:spcBef>
                        <a:spcAft>
                          <a:spcPts val="0"/>
                        </a:spcAft>
                        <a:buNone/>
                      </a:pPr>
                      <a:r>
                        <a:rPr lang="en" sz="1000"/>
                        <a:t>1</a:t>
                      </a:r>
                      <a:endParaRPr sz="1000"/>
                    </a:p>
                  </a:txBody>
                  <a:tcPr marL="91425" marR="91425" marT="91425" marB="91425"/>
                </a:tc>
                <a:tc>
                  <a:txBody>
                    <a:bodyPr/>
                    <a:lstStyle/>
                    <a:p>
                      <a:pPr marL="0" lvl="0" indent="0" algn="ctr" rtl="0">
                        <a:spcBef>
                          <a:spcPts val="0"/>
                        </a:spcBef>
                        <a:spcAft>
                          <a:spcPts val="0"/>
                        </a:spcAft>
                        <a:buNone/>
                      </a:pPr>
                      <a:r>
                        <a:rPr lang="en" sz="1000"/>
                        <a:t>2</a:t>
                      </a:r>
                      <a:endParaRPr sz="1000"/>
                    </a:p>
                  </a:txBody>
                  <a:tcPr marL="91425" marR="91425" marT="91425" marB="91425"/>
                </a:tc>
                <a:tc>
                  <a:txBody>
                    <a:bodyPr/>
                    <a:lstStyle/>
                    <a:p>
                      <a:pPr marL="0" lvl="0" indent="0" algn="ctr" rtl="0">
                        <a:spcBef>
                          <a:spcPts val="0"/>
                        </a:spcBef>
                        <a:spcAft>
                          <a:spcPts val="0"/>
                        </a:spcAft>
                        <a:buNone/>
                      </a:pPr>
                      <a:r>
                        <a:rPr lang="en" sz="1000"/>
                        <a:t>N</a:t>
                      </a:r>
                      <a:endParaRPr sz="1000"/>
                    </a:p>
                  </a:txBody>
                  <a:tcPr marL="91425" marR="91425" marT="91425" marB="91425"/>
                </a:tc>
                <a:tc>
                  <a:txBody>
                    <a:bodyPr/>
                    <a:lstStyle/>
                    <a:p>
                      <a:pPr marL="0" lvl="0" indent="0" algn="ctr" rtl="0">
                        <a:spcBef>
                          <a:spcPts val="0"/>
                        </a:spcBef>
                        <a:spcAft>
                          <a:spcPts val="0"/>
                        </a:spcAft>
                        <a:buNone/>
                      </a:pPr>
                      <a:r>
                        <a:rPr lang="en" sz="1000"/>
                        <a:t>115</a:t>
                      </a:r>
                      <a:endParaRPr sz="1000"/>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1000"/>
                        <a:t>645</a:t>
                      </a:r>
                      <a:endParaRPr sz="1000"/>
                    </a:p>
                  </a:txBody>
                  <a:tcPr marL="91425" marR="91425" marT="91425" marB="91425"/>
                </a:tc>
                <a:tc>
                  <a:txBody>
                    <a:bodyPr/>
                    <a:lstStyle/>
                    <a:p>
                      <a:pPr marL="0" lvl="0" indent="0" algn="ctr" rtl="0">
                        <a:spcBef>
                          <a:spcPts val="0"/>
                        </a:spcBef>
                        <a:spcAft>
                          <a:spcPts val="0"/>
                        </a:spcAft>
                        <a:buNone/>
                      </a:pPr>
                      <a:r>
                        <a:rPr lang="en" sz="1000"/>
                        <a:t>1</a:t>
                      </a:r>
                      <a:endParaRPr sz="1000"/>
                    </a:p>
                  </a:txBody>
                  <a:tcPr marL="91425" marR="91425" marT="91425" marB="91425"/>
                </a:tc>
                <a:tc>
                  <a:txBody>
                    <a:bodyPr/>
                    <a:lstStyle/>
                    <a:p>
                      <a:pPr marL="0" lvl="0" indent="0" algn="ctr" rtl="0">
                        <a:spcBef>
                          <a:spcPts val="0"/>
                        </a:spcBef>
                        <a:spcAft>
                          <a:spcPts val="0"/>
                        </a:spcAft>
                        <a:buNone/>
                      </a:pPr>
                      <a:r>
                        <a:rPr lang="en" sz="1000"/>
                        <a:t>3</a:t>
                      </a:r>
                      <a:endParaRPr sz="1000"/>
                    </a:p>
                  </a:txBody>
                  <a:tcPr marL="91425" marR="91425" marT="91425" marB="91425"/>
                </a:tc>
                <a:tc>
                  <a:txBody>
                    <a:bodyPr/>
                    <a:lstStyle/>
                    <a:p>
                      <a:pPr marL="0" lvl="0" indent="0" algn="ctr" rtl="0">
                        <a:spcBef>
                          <a:spcPts val="0"/>
                        </a:spcBef>
                        <a:spcAft>
                          <a:spcPts val="0"/>
                        </a:spcAft>
                        <a:buNone/>
                      </a:pPr>
                      <a:r>
                        <a:rPr lang="en" sz="1000"/>
                        <a:t>N</a:t>
                      </a:r>
                      <a:endParaRPr sz="1000"/>
                    </a:p>
                  </a:txBody>
                  <a:tcPr marL="91425" marR="91425" marT="91425" marB="91425"/>
                </a:tc>
                <a:tc>
                  <a:txBody>
                    <a:bodyPr/>
                    <a:lstStyle/>
                    <a:p>
                      <a:pPr marL="0" lvl="0" indent="0" algn="ctr" rtl="0">
                        <a:spcBef>
                          <a:spcPts val="0"/>
                        </a:spcBef>
                        <a:spcAft>
                          <a:spcPts val="0"/>
                        </a:spcAft>
                        <a:buNone/>
                      </a:pPr>
                      <a:r>
                        <a:rPr lang="en" sz="1000"/>
                        <a:t>150</a:t>
                      </a:r>
                      <a:endParaRPr sz="1000"/>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sz="1000"/>
                        <a:t>708</a:t>
                      </a:r>
                      <a:endParaRPr sz="1000"/>
                    </a:p>
                  </a:txBody>
                  <a:tcPr marL="91425" marR="91425" marT="91425" marB="91425"/>
                </a:tc>
                <a:tc>
                  <a:txBody>
                    <a:bodyPr/>
                    <a:lstStyle/>
                    <a:p>
                      <a:pPr marL="0" lvl="0" indent="0" algn="ctr" rtl="0">
                        <a:spcBef>
                          <a:spcPts val="0"/>
                        </a:spcBef>
                        <a:spcAft>
                          <a:spcPts val="0"/>
                        </a:spcAft>
                        <a:buNone/>
                      </a:pPr>
                      <a:r>
                        <a:rPr lang="en" sz="1000"/>
                        <a:t>2</a:t>
                      </a:r>
                      <a:endParaRPr sz="1000"/>
                    </a:p>
                  </a:txBody>
                  <a:tcPr marL="91425" marR="91425" marT="91425" marB="91425"/>
                </a:tc>
                <a:tc>
                  <a:txBody>
                    <a:bodyPr/>
                    <a:lstStyle/>
                    <a:p>
                      <a:pPr marL="0" lvl="0" indent="0" algn="ctr" rtl="0">
                        <a:spcBef>
                          <a:spcPts val="0"/>
                        </a:spcBef>
                        <a:spcAft>
                          <a:spcPts val="0"/>
                        </a:spcAft>
                        <a:buNone/>
                      </a:pPr>
                      <a:r>
                        <a:rPr lang="en" sz="1000"/>
                        <a:t>1</a:t>
                      </a:r>
                      <a:endParaRPr sz="1000"/>
                    </a:p>
                  </a:txBody>
                  <a:tcPr marL="91425" marR="91425" marT="91425" marB="91425"/>
                </a:tc>
                <a:tc>
                  <a:txBody>
                    <a:bodyPr/>
                    <a:lstStyle/>
                    <a:p>
                      <a:pPr marL="0" lvl="0" indent="0" algn="ctr" rtl="0">
                        <a:spcBef>
                          <a:spcPts val="0"/>
                        </a:spcBef>
                        <a:spcAft>
                          <a:spcPts val="0"/>
                        </a:spcAft>
                        <a:buNone/>
                      </a:pPr>
                      <a:r>
                        <a:rPr lang="en" sz="1000"/>
                        <a:t>N</a:t>
                      </a:r>
                      <a:endParaRPr sz="1000"/>
                    </a:p>
                  </a:txBody>
                  <a:tcPr marL="91425" marR="91425" marT="91425" marB="91425"/>
                </a:tc>
                <a:tc>
                  <a:txBody>
                    <a:bodyPr/>
                    <a:lstStyle/>
                    <a:p>
                      <a:pPr marL="0" lvl="0" indent="0" algn="ctr" rtl="0">
                        <a:spcBef>
                          <a:spcPts val="0"/>
                        </a:spcBef>
                        <a:spcAft>
                          <a:spcPts val="0"/>
                        </a:spcAft>
                        <a:buNone/>
                      </a:pPr>
                      <a:r>
                        <a:rPr lang="en" sz="1000"/>
                        <a:t>210</a:t>
                      </a:r>
                      <a:endParaRPr sz="1000"/>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sz="1000"/>
                        <a:t>1034</a:t>
                      </a:r>
                      <a:endParaRPr sz="1000"/>
                    </a:p>
                  </a:txBody>
                  <a:tcPr marL="91425" marR="91425" marT="91425" marB="91425"/>
                </a:tc>
                <a:tc>
                  <a:txBody>
                    <a:bodyPr/>
                    <a:lstStyle/>
                    <a:p>
                      <a:pPr marL="0" lvl="0" indent="0" algn="ctr" rtl="0">
                        <a:spcBef>
                          <a:spcPts val="0"/>
                        </a:spcBef>
                        <a:spcAft>
                          <a:spcPts val="0"/>
                        </a:spcAft>
                        <a:buNone/>
                      </a:pPr>
                      <a:r>
                        <a:rPr lang="en" sz="1000"/>
                        <a:t>3</a:t>
                      </a:r>
                      <a:endParaRPr sz="1000"/>
                    </a:p>
                  </a:txBody>
                  <a:tcPr marL="91425" marR="91425" marT="91425" marB="91425"/>
                </a:tc>
                <a:tc>
                  <a:txBody>
                    <a:bodyPr/>
                    <a:lstStyle/>
                    <a:p>
                      <a:pPr marL="0" lvl="0" indent="0" algn="ctr" rtl="0">
                        <a:spcBef>
                          <a:spcPts val="0"/>
                        </a:spcBef>
                        <a:spcAft>
                          <a:spcPts val="0"/>
                        </a:spcAft>
                        <a:buNone/>
                      </a:pPr>
                      <a:r>
                        <a:rPr lang="en" sz="1000"/>
                        <a:t>3</a:t>
                      </a:r>
                      <a:endParaRPr sz="1000"/>
                    </a:p>
                  </a:txBody>
                  <a:tcPr marL="91425" marR="91425" marT="91425" marB="91425"/>
                </a:tc>
                <a:tc>
                  <a:txBody>
                    <a:bodyPr/>
                    <a:lstStyle/>
                    <a:p>
                      <a:pPr marL="0" lvl="0" indent="0" algn="ctr" rtl="0">
                        <a:spcBef>
                          <a:spcPts val="0"/>
                        </a:spcBef>
                        <a:spcAft>
                          <a:spcPts val="0"/>
                        </a:spcAft>
                        <a:buNone/>
                      </a:pPr>
                      <a:r>
                        <a:rPr lang="en" sz="1000"/>
                        <a:t>Y</a:t>
                      </a:r>
                      <a:endParaRPr sz="1000"/>
                    </a:p>
                  </a:txBody>
                  <a:tcPr marL="91425" marR="91425" marT="91425" marB="91425"/>
                </a:tc>
                <a:tc>
                  <a:txBody>
                    <a:bodyPr/>
                    <a:lstStyle/>
                    <a:p>
                      <a:pPr marL="0" lvl="0" indent="0" algn="ctr" rtl="0">
                        <a:spcBef>
                          <a:spcPts val="0"/>
                        </a:spcBef>
                        <a:spcAft>
                          <a:spcPts val="0"/>
                        </a:spcAft>
                        <a:buNone/>
                      </a:pPr>
                      <a:r>
                        <a:rPr lang="en" sz="1000"/>
                        <a:t>280</a:t>
                      </a:r>
                      <a:endParaRPr sz="1000"/>
                    </a:p>
                  </a:txBody>
                  <a:tcPr marL="91425" marR="91425" marT="91425" marB="91425"/>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 sz="1000"/>
                        <a:t>2290</a:t>
                      </a:r>
                      <a:endParaRPr sz="1000"/>
                    </a:p>
                  </a:txBody>
                  <a:tcPr marL="91425" marR="91425" marT="91425" marB="91425"/>
                </a:tc>
                <a:tc>
                  <a:txBody>
                    <a:bodyPr/>
                    <a:lstStyle/>
                    <a:p>
                      <a:pPr marL="0" lvl="0" indent="0" algn="ctr" rtl="0">
                        <a:spcBef>
                          <a:spcPts val="0"/>
                        </a:spcBef>
                        <a:spcAft>
                          <a:spcPts val="0"/>
                        </a:spcAft>
                        <a:buNone/>
                      </a:pPr>
                      <a:r>
                        <a:rPr lang="en" sz="1000"/>
                        <a:t>4</a:t>
                      </a:r>
                      <a:endParaRPr sz="1000"/>
                    </a:p>
                  </a:txBody>
                  <a:tcPr marL="91425" marR="91425" marT="91425" marB="91425"/>
                </a:tc>
                <a:tc>
                  <a:txBody>
                    <a:bodyPr/>
                    <a:lstStyle/>
                    <a:p>
                      <a:pPr marL="0" lvl="0" indent="0" algn="ctr" rtl="0">
                        <a:spcBef>
                          <a:spcPts val="0"/>
                        </a:spcBef>
                        <a:spcAft>
                          <a:spcPts val="0"/>
                        </a:spcAft>
                        <a:buNone/>
                      </a:pPr>
                      <a:r>
                        <a:rPr lang="en" sz="1000"/>
                        <a:t>4</a:t>
                      </a:r>
                      <a:endParaRPr sz="1000"/>
                    </a:p>
                  </a:txBody>
                  <a:tcPr marL="91425" marR="91425" marT="91425" marB="91425"/>
                </a:tc>
                <a:tc>
                  <a:txBody>
                    <a:bodyPr/>
                    <a:lstStyle/>
                    <a:p>
                      <a:pPr marL="0" lvl="0" indent="0" algn="ctr" rtl="0">
                        <a:spcBef>
                          <a:spcPts val="0"/>
                        </a:spcBef>
                        <a:spcAft>
                          <a:spcPts val="0"/>
                        </a:spcAft>
                        <a:buNone/>
                      </a:pPr>
                      <a:r>
                        <a:rPr lang="en" sz="1000"/>
                        <a:t>N</a:t>
                      </a:r>
                      <a:endParaRPr sz="1000"/>
                    </a:p>
                  </a:txBody>
                  <a:tcPr marL="91425" marR="91425" marT="91425" marB="91425"/>
                </a:tc>
                <a:tc>
                  <a:txBody>
                    <a:bodyPr/>
                    <a:lstStyle/>
                    <a:p>
                      <a:pPr marL="0" lvl="0" indent="0" algn="ctr" rtl="0">
                        <a:spcBef>
                          <a:spcPts val="0"/>
                        </a:spcBef>
                        <a:spcAft>
                          <a:spcPts val="0"/>
                        </a:spcAft>
                        <a:buNone/>
                      </a:pPr>
                      <a:r>
                        <a:rPr lang="en" sz="1000"/>
                        <a:t>355</a:t>
                      </a:r>
                      <a:endParaRPr sz="1000"/>
                    </a:p>
                  </a:txBody>
                  <a:tcPr marL="91425" marR="91425" marT="91425" marB="91425"/>
                </a:tc>
                <a:extLst>
                  <a:ext uri="{0D108BD9-81ED-4DB2-BD59-A6C34878D82A}">
                    <a16:rowId xmlns:a16="http://schemas.microsoft.com/office/drawing/2014/main" val="10005"/>
                  </a:ext>
                </a:extLst>
              </a:tr>
              <a:tr h="381000">
                <a:tc>
                  <a:txBody>
                    <a:bodyPr/>
                    <a:lstStyle/>
                    <a:p>
                      <a:pPr marL="0" lvl="0" indent="0" algn="ctr" rtl="0">
                        <a:spcBef>
                          <a:spcPts val="0"/>
                        </a:spcBef>
                        <a:spcAft>
                          <a:spcPts val="0"/>
                        </a:spcAft>
                        <a:buNone/>
                      </a:pPr>
                      <a:r>
                        <a:rPr lang="en" sz="1000"/>
                        <a:t>2545</a:t>
                      </a:r>
                      <a:endParaRPr sz="1000"/>
                    </a:p>
                  </a:txBody>
                  <a:tcPr marL="91425" marR="91425" marT="91425" marB="91425"/>
                </a:tc>
                <a:tc>
                  <a:txBody>
                    <a:bodyPr/>
                    <a:lstStyle/>
                    <a:p>
                      <a:pPr marL="0" lvl="0" indent="0" algn="ctr" rtl="0">
                        <a:spcBef>
                          <a:spcPts val="0"/>
                        </a:spcBef>
                        <a:spcAft>
                          <a:spcPts val="0"/>
                        </a:spcAft>
                        <a:buNone/>
                      </a:pPr>
                      <a:r>
                        <a:rPr lang="en" sz="1000"/>
                        <a:t>4</a:t>
                      </a:r>
                      <a:endParaRPr sz="1000"/>
                    </a:p>
                  </a:txBody>
                  <a:tcPr marL="91425" marR="91425" marT="91425" marB="91425"/>
                </a:tc>
                <a:tc>
                  <a:txBody>
                    <a:bodyPr/>
                    <a:lstStyle/>
                    <a:p>
                      <a:pPr marL="0" lvl="0" indent="0" algn="ctr" rtl="0">
                        <a:spcBef>
                          <a:spcPts val="0"/>
                        </a:spcBef>
                        <a:spcAft>
                          <a:spcPts val="0"/>
                        </a:spcAft>
                        <a:buNone/>
                      </a:pPr>
                      <a:r>
                        <a:rPr lang="en" sz="1000"/>
                        <a:t>5</a:t>
                      </a:r>
                      <a:endParaRPr sz="1000"/>
                    </a:p>
                  </a:txBody>
                  <a:tcPr marL="91425" marR="91425" marT="91425" marB="91425"/>
                </a:tc>
                <a:tc>
                  <a:txBody>
                    <a:bodyPr/>
                    <a:lstStyle/>
                    <a:p>
                      <a:pPr marL="0" lvl="0" indent="0" algn="ctr" rtl="0">
                        <a:spcBef>
                          <a:spcPts val="0"/>
                        </a:spcBef>
                        <a:spcAft>
                          <a:spcPts val="0"/>
                        </a:spcAft>
                        <a:buNone/>
                      </a:pPr>
                      <a:r>
                        <a:rPr lang="en" sz="1000"/>
                        <a:t>Y</a:t>
                      </a:r>
                      <a:endParaRPr sz="1000"/>
                    </a:p>
                  </a:txBody>
                  <a:tcPr marL="91425" marR="91425" marT="91425" marB="91425"/>
                </a:tc>
                <a:tc>
                  <a:txBody>
                    <a:bodyPr/>
                    <a:lstStyle/>
                    <a:p>
                      <a:pPr marL="0" lvl="0" indent="0" algn="ctr" rtl="0">
                        <a:spcBef>
                          <a:spcPts val="0"/>
                        </a:spcBef>
                        <a:spcAft>
                          <a:spcPts val="0"/>
                        </a:spcAft>
                        <a:buNone/>
                      </a:pPr>
                      <a:r>
                        <a:rPr lang="en" sz="1000"/>
                        <a:t>440</a:t>
                      </a:r>
                      <a:endParaRPr sz="1000"/>
                    </a:p>
                  </a:txBody>
                  <a:tcPr marL="91425" marR="91425" marT="91425" marB="91425"/>
                </a:tc>
                <a:extLst>
                  <a:ext uri="{0D108BD9-81ED-4DB2-BD59-A6C34878D82A}">
                    <a16:rowId xmlns:a16="http://schemas.microsoft.com/office/drawing/2014/main" val="10006"/>
                  </a:ext>
                </a:extLst>
              </a:tr>
              <a:tr h="381000">
                <a:tc gridSpan="4">
                  <a:txBody>
                    <a:bodyPr/>
                    <a:lstStyle/>
                    <a:p>
                      <a:pPr marL="0" lvl="0" indent="0" algn="ctr" rtl="0">
                        <a:spcBef>
                          <a:spcPts val="0"/>
                        </a:spcBef>
                        <a:spcAft>
                          <a:spcPts val="0"/>
                        </a:spcAft>
                        <a:buNone/>
                      </a:pPr>
                      <a:r>
                        <a:rPr lang="en" sz="1000" b="1"/>
                        <a:t>A</a:t>
                      </a:r>
                      <a:endParaRPr sz="1000" b="1"/>
                    </a:p>
                  </a:txBody>
                  <a:tcPr marL="91425" marR="91425" marT="91425" marB="91425"/>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r>
                        <a:rPr lang="en" sz="1000" b="1"/>
                        <a:t>B</a:t>
                      </a:r>
                      <a:endParaRPr sz="1000" b="1"/>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6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Running AI System</a:t>
            </a:r>
            <a:endParaRPr/>
          </a:p>
        </p:txBody>
      </p:sp>
      <p:sp>
        <p:nvSpPr>
          <p:cNvPr id="505" name="Google Shape;505;p6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A software that which automatically returns output B for  input A.</a:t>
            </a:r>
            <a:endParaRPr sz="1700"/>
          </a:p>
          <a:p>
            <a:pPr marL="0" lvl="0" indent="0" algn="l" rtl="0">
              <a:spcBef>
                <a:spcPts val="1600"/>
              </a:spcBef>
              <a:spcAft>
                <a:spcPts val="1600"/>
              </a:spcAft>
              <a:buNone/>
            </a:pPr>
            <a:r>
              <a:rPr lang="en" sz="1700"/>
              <a:t>If you have an AI system running, serving dozens or hundreds of thousands or millions of users, that's usually a machine-learning system.</a:t>
            </a:r>
            <a:endParaRPr sz="170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6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If you want to have a team analyze your dataset in order to gain insights. </a:t>
            </a:r>
            <a:r>
              <a:rPr lang="en" sz="1700" b="1"/>
              <a:t>The output of a data science project is a set of insights that can help you make business decisions</a:t>
            </a:r>
            <a:endParaRPr sz="1700"/>
          </a:p>
          <a:p>
            <a:pPr marL="0" lvl="0" indent="0" algn="l" rtl="0">
              <a:spcBef>
                <a:spcPts val="1600"/>
              </a:spcBef>
              <a:spcAft>
                <a:spcPts val="0"/>
              </a:spcAft>
              <a:buNone/>
            </a:pPr>
            <a:r>
              <a:rPr lang="en" sz="1700"/>
              <a:t>So, a team might come up with conclusions like:</a:t>
            </a:r>
            <a:endParaRPr sz="1700"/>
          </a:p>
          <a:p>
            <a:pPr marL="457200" lvl="0" indent="-330200" algn="l" rtl="0">
              <a:spcBef>
                <a:spcPts val="1600"/>
              </a:spcBef>
              <a:spcAft>
                <a:spcPts val="0"/>
              </a:spcAft>
              <a:buSzPts val="1600"/>
              <a:buChar char="●"/>
            </a:pPr>
            <a:r>
              <a:rPr lang="en" sz="1600"/>
              <a:t>"Hey, did you know if you have two houses of a similar size, they've a similar square footage, if the house has three bedrooms, then they cost a lot more than the house of two bedrooms, even if the square for this is the same." </a:t>
            </a:r>
            <a:endParaRPr sz="1600"/>
          </a:p>
        </p:txBody>
      </p:sp>
      <p:sp>
        <p:nvSpPr>
          <p:cNvPr id="511" name="Google Shape;511;p6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Science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There are 2 types of AI</a:t>
            </a:r>
            <a:endParaRPr/>
          </a:p>
        </p:txBody>
      </p:sp>
      <p:sp>
        <p:nvSpPr>
          <p:cNvPr id="162" name="Google Shape;162;p21"/>
          <p:cNvSpPr txBox="1"/>
          <p:nvPr/>
        </p:nvSpPr>
        <p:spPr>
          <a:xfrm>
            <a:off x="1370988" y="2359075"/>
            <a:ext cx="3006600" cy="12447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900">
                <a:latin typeface="Lato"/>
                <a:ea typeface="Lato"/>
                <a:cs typeface="Lato"/>
                <a:sym typeface="Lato"/>
              </a:rPr>
              <a:t>ANI</a:t>
            </a:r>
            <a:endParaRPr sz="3900">
              <a:latin typeface="Lato"/>
              <a:ea typeface="Lato"/>
              <a:cs typeface="Lato"/>
              <a:sym typeface="Lato"/>
            </a:endParaRPr>
          </a:p>
          <a:p>
            <a:pPr marL="0" lvl="0" indent="0" algn="ctr" rtl="0">
              <a:spcBef>
                <a:spcPts val="0"/>
              </a:spcBef>
              <a:spcAft>
                <a:spcPts val="0"/>
              </a:spcAft>
              <a:buNone/>
            </a:pPr>
            <a:r>
              <a:rPr lang="en" sz="1700">
                <a:latin typeface="Lato"/>
                <a:ea typeface="Lato"/>
                <a:cs typeface="Lato"/>
                <a:sym typeface="Lato"/>
              </a:rPr>
              <a:t>Artificial Narrow Intelligence</a:t>
            </a:r>
            <a:endParaRPr sz="1100">
              <a:latin typeface="Lato"/>
              <a:ea typeface="Lato"/>
              <a:cs typeface="Lato"/>
              <a:sym typeface="Lato"/>
            </a:endParaRPr>
          </a:p>
        </p:txBody>
      </p:sp>
      <p:sp>
        <p:nvSpPr>
          <p:cNvPr id="163" name="Google Shape;163;p21"/>
          <p:cNvSpPr txBox="1"/>
          <p:nvPr/>
        </p:nvSpPr>
        <p:spPr>
          <a:xfrm>
            <a:off x="4766413" y="3034550"/>
            <a:ext cx="3006600" cy="12447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900">
                <a:latin typeface="Lato"/>
                <a:ea typeface="Lato"/>
                <a:cs typeface="Lato"/>
                <a:sym typeface="Lato"/>
              </a:rPr>
              <a:t>AGI</a:t>
            </a:r>
            <a:endParaRPr sz="3900">
              <a:latin typeface="Lato"/>
              <a:ea typeface="Lato"/>
              <a:cs typeface="Lato"/>
              <a:sym typeface="Lato"/>
            </a:endParaRPr>
          </a:p>
          <a:p>
            <a:pPr marL="0" lvl="0" indent="0" algn="ctr" rtl="0">
              <a:spcBef>
                <a:spcPts val="0"/>
              </a:spcBef>
              <a:spcAft>
                <a:spcPts val="0"/>
              </a:spcAft>
              <a:buNone/>
            </a:pPr>
            <a:r>
              <a:rPr lang="en" sz="1700">
                <a:latin typeface="Lato"/>
                <a:ea typeface="Lato"/>
                <a:cs typeface="Lato"/>
                <a:sym typeface="Lato"/>
              </a:rPr>
              <a:t>Artificial General Intelligence</a:t>
            </a:r>
            <a:endParaRPr sz="1100">
              <a:latin typeface="Lato"/>
              <a:ea typeface="Lato"/>
              <a:cs typeface="Lato"/>
              <a:sym typeface="Lato"/>
            </a:endParaRPr>
          </a:p>
        </p:txBody>
      </p:sp>
      <p:sp>
        <p:nvSpPr>
          <p:cNvPr id="164" name="Google Shape;164;p21"/>
          <p:cNvSpPr txBox="1"/>
          <p:nvPr/>
        </p:nvSpPr>
        <p:spPr>
          <a:xfrm>
            <a:off x="1385600" y="3747400"/>
            <a:ext cx="3006600" cy="705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900" b="1">
                <a:solidFill>
                  <a:schemeClr val="dk1"/>
                </a:solidFill>
                <a:latin typeface="Lato"/>
                <a:ea typeface="Lato"/>
                <a:cs typeface="Lato"/>
                <a:sym typeface="Lato"/>
              </a:rPr>
              <a:t>LOTS OF PROGRESS</a:t>
            </a:r>
            <a:endParaRPr sz="1900" b="1">
              <a:solidFill>
                <a:schemeClr val="dk1"/>
              </a:solidFill>
              <a:latin typeface="Lato"/>
              <a:ea typeface="Lato"/>
              <a:cs typeface="Lato"/>
              <a:sym typeface="Lato"/>
            </a:endParaRPr>
          </a:p>
        </p:txBody>
      </p:sp>
      <p:sp>
        <p:nvSpPr>
          <p:cNvPr id="165" name="Google Shape;165;p21"/>
          <p:cNvSpPr txBox="1"/>
          <p:nvPr/>
        </p:nvSpPr>
        <p:spPr>
          <a:xfrm>
            <a:off x="4766425" y="2219100"/>
            <a:ext cx="3006600" cy="70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900" b="1">
                <a:solidFill>
                  <a:schemeClr val="accent3"/>
                </a:solidFill>
                <a:latin typeface="Lato"/>
                <a:ea typeface="Lato"/>
                <a:cs typeface="Lato"/>
                <a:sym typeface="Lato"/>
              </a:rPr>
              <a:t>ALMOST NO PROGRESS</a:t>
            </a:r>
            <a:endParaRPr sz="1900" b="1">
              <a:solidFill>
                <a:schemeClr val="accent3"/>
              </a:solidFill>
              <a:latin typeface="Lato"/>
              <a:ea typeface="Lato"/>
              <a:cs typeface="Lato"/>
              <a:sym typeface="Lato"/>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6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Science</a:t>
            </a:r>
            <a:endParaRPr/>
          </a:p>
        </p:txBody>
      </p:sp>
      <p:sp>
        <p:nvSpPr>
          <p:cNvPr id="517" name="Google Shape;517;p6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t>"Did you know that newly renovated homes have a 15% premium, and this can help you make decisions such as, given a similar square footage, do you want to build a two bedroom or three bedroom size in order to maximize value? " </a:t>
            </a:r>
            <a:endParaRPr sz="1600"/>
          </a:p>
          <a:p>
            <a:pPr marL="457200" lvl="0" indent="-336550" algn="l" rtl="0">
              <a:spcBef>
                <a:spcPts val="0"/>
              </a:spcBef>
              <a:spcAft>
                <a:spcPts val="0"/>
              </a:spcAft>
              <a:buSzPts val="1700"/>
              <a:buChar char="●"/>
            </a:pPr>
            <a:r>
              <a:rPr lang="en" sz="1700"/>
              <a:t>"Is it worth an investment to renovate a home in the hope that the renovation increases the price you can sell a house for?" </a:t>
            </a:r>
            <a:endParaRPr sz="1700"/>
          </a:p>
          <a:p>
            <a:pPr marL="0" lvl="0" indent="0" algn="l" rtl="0">
              <a:spcBef>
                <a:spcPts val="1600"/>
              </a:spcBef>
              <a:spcAft>
                <a:spcPts val="1600"/>
              </a:spcAft>
              <a:buNone/>
            </a:pPr>
            <a:r>
              <a:rPr lang="en" sz="1700" b="1"/>
              <a:t>The output of a data science project is a set of insights that can help you make business decisions</a:t>
            </a:r>
            <a:r>
              <a:rPr lang="en" sz="1700"/>
              <a:t>, such as what type of house to build or whether to invest in renovation.</a:t>
            </a:r>
            <a:endParaRPr sz="17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70"/>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Machine Learning vs Data Science</a:t>
            </a:r>
            <a:endParaRPr/>
          </a:p>
        </p:txBody>
      </p:sp>
      <p:sp>
        <p:nvSpPr>
          <p:cNvPr id="523" name="Google Shape;523;p70"/>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524" name="Google Shape;524;p70"/>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Machine Learning</a:t>
            </a:r>
            <a:endParaRPr sz="1600" b="1"/>
          </a:p>
          <a:p>
            <a:pPr marL="0" lvl="0" indent="0" algn="ctr" rtl="0">
              <a:spcBef>
                <a:spcPts val="1600"/>
              </a:spcBef>
              <a:spcAft>
                <a:spcPts val="0"/>
              </a:spcAft>
              <a:buNone/>
            </a:pPr>
            <a:r>
              <a:rPr lang="en" sz="1600"/>
              <a:t>“Field of study that gives computers the ability to learn without being explicitly programmed.”</a:t>
            </a:r>
            <a:endParaRPr sz="1600"/>
          </a:p>
          <a:p>
            <a:pPr marL="457200" lvl="0" indent="-330200" algn="ctr" rtl="0">
              <a:spcBef>
                <a:spcPts val="1600"/>
              </a:spcBef>
              <a:spcAft>
                <a:spcPts val="0"/>
              </a:spcAft>
              <a:buSzPts val="1600"/>
              <a:buChar char="-"/>
            </a:pPr>
            <a:r>
              <a:rPr lang="en" sz="1600"/>
              <a:t>Arthur Samuel (1959)</a:t>
            </a:r>
            <a:endParaRPr sz="1600"/>
          </a:p>
          <a:p>
            <a:pPr marL="0" lvl="0" indent="0" algn="l" rtl="0">
              <a:spcBef>
                <a:spcPts val="1600"/>
              </a:spcBef>
              <a:spcAft>
                <a:spcPts val="1600"/>
              </a:spcAft>
              <a:buNone/>
            </a:pPr>
            <a:r>
              <a:rPr lang="en" sz="1600"/>
              <a:t>A machine learning project will often result in a piece of software that runs, that outputs B given A.</a:t>
            </a:r>
            <a:endParaRPr sz="16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7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Data science is the science of extracting knowledge and insights from data.</a:t>
            </a:r>
            <a:endParaRPr sz="1600"/>
          </a:p>
          <a:p>
            <a:pPr marL="0" lvl="0" indent="0" algn="l" rtl="0">
              <a:spcBef>
                <a:spcPts val="1600"/>
              </a:spcBef>
              <a:spcAft>
                <a:spcPts val="1600"/>
              </a:spcAft>
              <a:buNone/>
            </a:pPr>
            <a:r>
              <a:rPr lang="en" sz="1600"/>
              <a:t>So, the output of a data science project is often a slide deck, the presentation summarizes conclusions for executives to take business actions or summarizes conclusions for a product team to decide how to improve a website.</a:t>
            </a:r>
            <a:endParaRPr sz="1600"/>
          </a:p>
        </p:txBody>
      </p:sp>
      <p:sp>
        <p:nvSpPr>
          <p:cNvPr id="530" name="Google Shape;530;p7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Formal Definition of Data Science</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7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Large platforms have AI that quickly tells them what’s the ad you’re most likely to click on. This is a machine learning system. It inputs information about the user and about the ad and outputs whether the user will click on the ad or not.</a:t>
            </a:r>
            <a:endParaRPr sz="1700"/>
          </a:p>
          <a:p>
            <a:pPr marL="0" lvl="0" indent="0" algn="l" rtl="0">
              <a:spcBef>
                <a:spcPts val="1600"/>
              </a:spcBef>
              <a:spcAft>
                <a:spcPts val="1600"/>
              </a:spcAft>
              <a:buNone/>
            </a:pPr>
            <a:r>
              <a:rPr lang="en" sz="1700"/>
              <a:t>These systems run 24/7 and drive ad revenue for these platforms.</a:t>
            </a:r>
            <a:endParaRPr sz="1700"/>
          </a:p>
        </p:txBody>
      </p:sp>
      <p:sp>
        <p:nvSpPr>
          <p:cNvPr id="536" name="Google Shape;536;p7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 of ML vs DS in the online ad industry</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7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 of ML vs DS in the online ad industry</a:t>
            </a:r>
            <a:endParaRPr/>
          </a:p>
        </p:txBody>
      </p:sp>
      <p:sp>
        <p:nvSpPr>
          <p:cNvPr id="542" name="Google Shape;542;p7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If analyzing data tells you, for example, that the travel industry is not buying a lot of ads, but if you send more salespeople to sell ads to travel companies, you could convince them to use more advertising, then that would be an example of a data science project. </a:t>
            </a:r>
            <a:endParaRPr sz="1700"/>
          </a:p>
          <a:p>
            <a:pPr marL="0" lvl="0" indent="0" algn="l" rtl="0">
              <a:spcBef>
                <a:spcPts val="1600"/>
              </a:spcBef>
              <a:spcAft>
                <a:spcPts val="1600"/>
              </a:spcAft>
              <a:buNone/>
            </a:pPr>
            <a:r>
              <a:rPr lang="en" sz="1700"/>
              <a:t>The data science conclusion results in the executives deciding to ask a sales team to spend more time reaching out to the travel industry.</a:t>
            </a:r>
            <a:endParaRPr sz="170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Deep Learning</a:t>
            </a:r>
          </a:p>
        </p:txBody>
      </p:sp>
      <p:sp>
        <p:nvSpPr>
          <p:cNvPr id="3" name="Text Placeholder 2"/>
          <p:cNvSpPr>
            <a:spLocks noGrp="1"/>
          </p:cNvSpPr>
          <p:nvPr>
            <p:ph type="body" idx="1"/>
          </p:nvPr>
        </p:nvSpPr>
        <p:spPr/>
        <p:txBody>
          <a:bodyPr/>
          <a:lstStyle/>
          <a:p>
            <a:endParaRPr lang="en-US"/>
          </a:p>
        </p:txBody>
      </p:sp>
      <p:pic>
        <p:nvPicPr>
          <p:cNvPr id="1026" name="Picture 2"/>
          <p:cNvPicPr>
            <a:picLocks noChangeAspect="1" noChangeArrowheads="1"/>
          </p:cNvPicPr>
          <p:nvPr/>
        </p:nvPicPr>
        <p:blipFill>
          <a:blip r:embed="rId2"/>
          <a:srcRect/>
          <a:stretch>
            <a:fillRect/>
          </a:stretch>
        </p:blipFill>
        <p:spPr bwMode="auto">
          <a:xfrm>
            <a:off x="734804" y="2098712"/>
            <a:ext cx="5162550" cy="2400300"/>
          </a:xfrm>
          <a:prstGeom prst="rect">
            <a:avLst/>
          </a:prstGeom>
          <a:noFill/>
          <a:ln w="9525">
            <a:noFill/>
            <a:miter lim="800000"/>
            <a:headEnd/>
            <a:tailEnd/>
          </a:ln>
          <a:effectLst/>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and related disciplines</a:t>
            </a:r>
          </a:p>
        </p:txBody>
      </p:sp>
      <p:sp>
        <p:nvSpPr>
          <p:cNvPr id="3" name="Text Placeholder 2"/>
          <p:cNvSpPr>
            <a:spLocks noGrp="1"/>
          </p:cNvSpPr>
          <p:nvPr>
            <p:ph type="body" idx="1"/>
          </p:nvPr>
        </p:nvSpPr>
        <p:spPr/>
        <p:txBody>
          <a:bodyPr/>
          <a:lstStyle/>
          <a:p>
            <a:r>
              <a:rPr lang="en-US" sz="2000" dirty="0"/>
              <a:t>Machine Learning</a:t>
            </a:r>
          </a:p>
          <a:p>
            <a:r>
              <a:rPr lang="en-US" sz="2000" dirty="0"/>
              <a:t>Data Science</a:t>
            </a:r>
          </a:p>
          <a:p>
            <a:r>
              <a:rPr lang="en-US" sz="2000" dirty="0"/>
              <a:t>Deep Learning / Neural Network</a:t>
            </a:r>
          </a:p>
          <a:p>
            <a:r>
              <a:rPr lang="en-US" sz="2000" dirty="0"/>
              <a:t>Supervised Learning</a:t>
            </a:r>
          </a:p>
          <a:p>
            <a:r>
              <a:rPr lang="en-US" sz="2000" dirty="0"/>
              <a:t>Un supervised learning</a:t>
            </a:r>
          </a:p>
          <a:p>
            <a:r>
              <a:rPr lang="en-US" sz="2000" dirty="0"/>
              <a:t>Reinforcement Learning</a:t>
            </a:r>
          </a:p>
        </p:txBody>
      </p:sp>
      <p:pic>
        <p:nvPicPr>
          <p:cNvPr id="3074" name="Picture 2"/>
          <p:cNvPicPr>
            <a:picLocks noChangeAspect="1" noChangeArrowheads="1"/>
          </p:cNvPicPr>
          <p:nvPr/>
        </p:nvPicPr>
        <p:blipFill>
          <a:blip r:embed="rId2"/>
          <a:srcRect/>
          <a:stretch>
            <a:fillRect/>
          </a:stretch>
        </p:blipFill>
        <p:spPr bwMode="auto">
          <a:xfrm>
            <a:off x="6023988" y="1875736"/>
            <a:ext cx="2714625" cy="2647950"/>
          </a:xfrm>
          <a:prstGeom prst="rect">
            <a:avLst/>
          </a:prstGeom>
          <a:noFill/>
          <a:ln w="9525">
            <a:noFill/>
            <a:miter lim="800000"/>
            <a:headEnd/>
            <a:tailEnd/>
          </a:ln>
          <a:effec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makes a company AI company?</a:t>
            </a:r>
          </a:p>
        </p:txBody>
      </p:sp>
      <p:sp>
        <p:nvSpPr>
          <p:cNvPr id="3" name="Text Placeholder 2"/>
          <p:cNvSpPr>
            <a:spLocks noGrp="1"/>
          </p:cNvSpPr>
          <p:nvPr>
            <p:ph type="body" idx="1"/>
          </p:nvPr>
        </p:nvSpPr>
        <p:spPr/>
        <p:txBody>
          <a:bodyPr/>
          <a:lstStyle/>
          <a:p>
            <a:r>
              <a:rPr lang="en-US" sz="2400" dirty="0"/>
              <a:t>Strategic data acquisition</a:t>
            </a:r>
          </a:p>
          <a:p>
            <a:r>
              <a:rPr lang="en-US" sz="2400" dirty="0"/>
              <a:t>Unified </a:t>
            </a:r>
            <a:r>
              <a:rPr lang="en-US" sz="2400" dirty="0" err="1"/>
              <a:t>datawarehouse</a:t>
            </a:r>
            <a:endParaRPr lang="en-US" sz="2400" dirty="0"/>
          </a:p>
          <a:p>
            <a:r>
              <a:rPr lang="en-US" sz="2400" dirty="0"/>
              <a:t>Pervasive automation</a:t>
            </a:r>
          </a:p>
          <a:p>
            <a:r>
              <a:rPr lang="en-US" sz="2400" dirty="0"/>
              <a:t>New roles such as MLE</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Transformation</a:t>
            </a:r>
          </a:p>
        </p:txBody>
      </p:sp>
      <p:sp>
        <p:nvSpPr>
          <p:cNvPr id="3" name="Text Placeholder 2"/>
          <p:cNvSpPr>
            <a:spLocks noGrp="1"/>
          </p:cNvSpPr>
          <p:nvPr>
            <p:ph type="body" idx="1"/>
          </p:nvPr>
        </p:nvSpPr>
        <p:spPr/>
        <p:txBody>
          <a:bodyPr/>
          <a:lstStyle/>
          <a:p>
            <a:endParaRPr lang="en-US" dirty="0"/>
          </a:p>
        </p:txBody>
      </p:sp>
      <p:pic>
        <p:nvPicPr>
          <p:cNvPr id="4098" name="Picture 2"/>
          <p:cNvPicPr>
            <a:picLocks noChangeAspect="1" noChangeArrowheads="1"/>
          </p:cNvPicPr>
          <p:nvPr/>
        </p:nvPicPr>
        <p:blipFill>
          <a:blip r:embed="rId2"/>
          <a:srcRect/>
          <a:stretch>
            <a:fillRect/>
          </a:stretch>
        </p:blipFill>
        <p:spPr bwMode="auto">
          <a:xfrm>
            <a:off x="743753" y="2077885"/>
            <a:ext cx="5276850" cy="2486025"/>
          </a:xfrm>
          <a:prstGeom prst="rect">
            <a:avLst/>
          </a:prstGeom>
          <a:noFill/>
          <a:ln w="9525">
            <a:noFill/>
            <a:miter lim="800000"/>
            <a:headEnd/>
            <a:tailEnd/>
          </a:ln>
          <a:effectLst/>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Deciding about a new project</a:t>
            </a:r>
          </a:p>
        </p:txBody>
      </p:sp>
      <p:sp>
        <p:nvSpPr>
          <p:cNvPr id="3" name="Text Placeholder 2"/>
          <p:cNvSpPr>
            <a:spLocks noGrp="1"/>
          </p:cNvSpPr>
          <p:nvPr>
            <p:ph type="body" idx="1"/>
          </p:nvPr>
        </p:nvSpPr>
        <p:spPr/>
        <p:txBody>
          <a:bodyPr/>
          <a:lstStyle/>
          <a:p>
            <a:pPr marL="0"/>
            <a:r>
              <a:rPr lang="en-US" sz="2400" dirty="0"/>
              <a:t>Technical diligence</a:t>
            </a:r>
          </a:p>
          <a:p>
            <a:pPr marL="914400" lvl="3">
              <a:spcBef>
                <a:spcPts val="0"/>
              </a:spcBef>
            </a:pPr>
            <a:r>
              <a:rPr lang="en-US" sz="2000" dirty="0"/>
              <a:t>Is it feasible project?</a:t>
            </a:r>
          </a:p>
          <a:p>
            <a:pPr marL="914400" lvl="3">
              <a:spcBef>
                <a:spcPts val="0"/>
              </a:spcBef>
            </a:pPr>
            <a:r>
              <a:rPr lang="en-US" sz="2000" dirty="0"/>
              <a:t>Can AI do that?</a:t>
            </a:r>
          </a:p>
          <a:p>
            <a:pPr marL="0"/>
            <a:r>
              <a:rPr lang="en-US" sz="2400" dirty="0"/>
              <a:t>Pretty much any thing you can do with a second of thought can be automated using supervised learning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pic>
        <p:nvPicPr>
          <p:cNvPr id="170" name="Google Shape;170;p22"/>
          <p:cNvPicPr preferRelativeResize="0"/>
          <p:nvPr/>
        </p:nvPicPr>
        <p:blipFill>
          <a:blip r:embed="rId3">
            <a:alphaModFix/>
          </a:blip>
          <a:stretch>
            <a:fillRect/>
          </a:stretch>
        </p:blipFill>
        <p:spPr>
          <a:xfrm>
            <a:off x="5613400" y="1853850"/>
            <a:ext cx="3116774" cy="2120374"/>
          </a:xfrm>
          <a:prstGeom prst="rect">
            <a:avLst/>
          </a:prstGeom>
          <a:noFill/>
          <a:ln>
            <a:noFill/>
          </a:ln>
        </p:spPr>
      </p:pic>
      <p:sp>
        <p:nvSpPr>
          <p:cNvPr id="171" name="Google Shape;171;p2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Artificial Narrow Intelligence (ANI)</a:t>
            </a:r>
            <a:endParaRPr/>
          </a:p>
        </p:txBody>
      </p:sp>
      <p:sp>
        <p:nvSpPr>
          <p:cNvPr id="172" name="Google Shape;172;p2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These are AIs that do one thing such as:</a:t>
            </a:r>
            <a:endParaRPr sz="1700"/>
          </a:p>
          <a:p>
            <a:pPr marL="457200" lvl="0" indent="-336550" algn="l" rtl="0">
              <a:spcBef>
                <a:spcPts val="1600"/>
              </a:spcBef>
              <a:spcAft>
                <a:spcPts val="0"/>
              </a:spcAft>
              <a:buSzPts val="1700"/>
              <a:buChar char="●"/>
            </a:pPr>
            <a:r>
              <a:rPr lang="en" sz="1700"/>
              <a:t>smart speaker</a:t>
            </a:r>
            <a:endParaRPr sz="1700"/>
          </a:p>
          <a:p>
            <a:pPr marL="457200" lvl="0" indent="-336550" algn="l" rtl="0">
              <a:spcBef>
                <a:spcPts val="0"/>
              </a:spcBef>
              <a:spcAft>
                <a:spcPts val="0"/>
              </a:spcAft>
              <a:buSzPts val="1700"/>
              <a:buChar char="●"/>
            </a:pPr>
            <a:r>
              <a:rPr lang="en" sz="1700"/>
              <a:t>self-driving car</a:t>
            </a:r>
            <a:endParaRPr sz="1700"/>
          </a:p>
          <a:p>
            <a:pPr marL="457200" lvl="0" indent="-336550" algn="l" rtl="0">
              <a:spcBef>
                <a:spcPts val="0"/>
              </a:spcBef>
              <a:spcAft>
                <a:spcPts val="0"/>
              </a:spcAft>
              <a:buSzPts val="1700"/>
              <a:buChar char="●"/>
            </a:pPr>
            <a:r>
              <a:rPr lang="en" sz="1700"/>
              <a:t>AI to do web search</a:t>
            </a:r>
            <a:endParaRPr sz="1700"/>
          </a:p>
          <a:p>
            <a:pPr marL="457200" lvl="0" indent="-336550" algn="l" rtl="0">
              <a:spcBef>
                <a:spcPts val="0"/>
              </a:spcBef>
              <a:spcAft>
                <a:spcPts val="0"/>
              </a:spcAft>
              <a:buSzPts val="1700"/>
              <a:buChar char="●"/>
            </a:pPr>
            <a:r>
              <a:rPr lang="en" sz="1700"/>
              <a:t>AI applications in farming or in a factory. </a:t>
            </a:r>
            <a:endParaRPr sz="1700"/>
          </a:p>
          <a:p>
            <a:pPr marL="0" lvl="0" indent="0" algn="l" rtl="0">
              <a:spcBef>
                <a:spcPts val="1600"/>
              </a:spcBef>
              <a:spcAft>
                <a:spcPts val="1600"/>
              </a:spcAft>
              <a:buNone/>
            </a:pPr>
            <a:r>
              <a:rPr lang="en" sz="1700"/>
              <a:t>These types of AI are one trick ponies but when you find the appropriate trick, this can be incredibly valuable.</a:t>
            </a:r>
            <a:endParaRPr sz="17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Supervised learning tasks</a:t>
            </a:r>
          </a:p>
        </p:txBody>
      </p:sp>
      <p:sp>
        <p:nvSpPr>
          <p:cNvPr id="3" name="Text Placeholder 2"/>
          <p:cNvSpPr>
            <a:spLocks noGrp="1"/>
          </p:cNvSpPr>
          <p:nvPr>
            <p:ph type="body" idx="1"/>
          </p:nvPr>
        </p:nvSpPr>
        <p:spPr/>
        <p:txBody>
          <a:bodyPr/>
          <a:lstStyle/>
          <a:p>
            <a:endParaRPr lang="en-US" dirty="0"/>
          </a:p>
        </p:txBody>
      </p:sp>
      <p:pic>
        <p:nvPicPr>
          <p:cNvPr id="5122" name="Picture 2"/>
          <p:cNvPicPr>
            <a:picLocks noChangeAspect="1" noChangeArrowheads="1"/>
          </p:cNvPicPr>
          <p:nvPr/>
        </p:nvPicPr>
        <p:blipFill>
          <a:blip r:embed="rId2"/>
          <a:srcRect/>
          <a:stretch>
            <a:fillRect/>
          </a:stretch>
        </p:blipFill>
        <p:spPr bwMode="auto">
          <a:xfrm>
            <a:off x="731634" y="2061138"/>
            <a:ext cx="5377452" cy="2632055"/>
          </a:xfrm>
          <a:prstGeom prst="rect">
            <a:avLst/>
          </a:prstGeom>
          <a:noFill/>
          <a:ln w="9525">
            <a:noFill/>
            <a:miter lim="800000"/>
            <a:headEnd/>
            <a:tailEnd/>
          </a:ln>
          <a:effec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6146" name="Picture 2"/>
          <p:cNvPicPr>
            <a:picLocks noChangeAspect="1" noChangeArrowheads="1"/>
          </p:cNvPicPr>
          <p:nvPr/>
        </p:nvPicPr>
        <p:blipFill>
          <a:blip r:embed="rId2"/>
          <a:srcRect/>
          <a:stretch>
            <a:fillRect/>
          </a:stretch>
        </p:blipFill>
        <p:spPr bwMode="auto">
          <a:xfrm>
            <a:off x="660841" y="1280654"/>
            <a:ext cx="6257925" cy="3419475"/>
          </a:xfrm>
          <a:prstGeom prst="rect">
            <a:avLst/>
          </a:prstGeom>
          <a:noFill/>
          <a:ln w="9525">
            <a:noFill/>
            <a:miter lim="800000"/>
            <a:headEnd/>
            <a:tailEnd/>
          </a:ln>
          <a:effec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what ML can and can’t do?</a:t>
            </a:r>
          </a:p>
        </p:txBody>
      </p:sp>
      <p:sp>
        <p:nvSpPr>
          <p:cNvPr id="3" name="Text Placeholder 2"/>
          <p:cNvSpPr>
            <a:spLocks noGrp="1"/>
          </p:cNvSpPr>
          <p:nvPr>
            <p:ph type="body" idx="1"/>
          </p:nvPr>
        </p:nvSpPr>
        <p:spPr/>
        <p:txBody>
          <a:bodyPr/>
          <a:lstStyle/>
          <a:p>
            <a:r>
              <a:rPr lang="en-US" sz="2000" dirty="0"/>
              <a:t>Identifying the intent of the customer - Possible</a:t>
            </a:r>
          </a:p>
          <a:p>
            <a:r>
              <a:rPr lang="en-US" sz="2000" dirty="0"/>
              <a:t>Writing an emphatic response to customer’s email – Not possible or difficult</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Technical diligence rules</a:t>
            </a:r>
          </a:p>
        </p:txBody>
      </p:sp>
      <p:sp>
        <p:nvSpPr>
          <p:cNvPr id="3" name="Text Placeholder 2"/>
          <p:cNvSpPr>
            <a:spLocks noGrp="1"/>
          </p:cNvSpPr>
          <p:nvPr>
            <p:ph type="body" idx="1"/>
          </p:nvPr>
        </p:nvSpPr>
        <p:spPr/>
        <p:txBody>
          <a:bodyPr/>
          <a:lstStyle/>
          <a:p>
            <a:r>
              <a:rPr lang="en-US" sz="1800" dirty="0"/>
              <a:t>You are learning a simple concept</a:t>
            </a:r>
          </a:p>
          <a:p>
            <a:r>
              <a:rPr lang="en-US" sz="1800" dirty="0"/>
              <a:t>Do you have large training data</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examples</a:t>
            </a:r>
          </a:p>
        </p:txBody>
      </p:sp>
      <p:sp>
        <p:nvSpPr>
          <p:cNvPr id="3" name="Text Placeholder 2"/>
          <p:cNvSpPr>
            <a:spLocks noGrp="1"/>
          </p:cNvSpPr>
          <p:nvPr>
            <p:ph type="body" idx="1"/>
          </p:nvPr>
        </p:nvSpPr>
        <p:spPr/>
        <p:txBody>
          <a:bodyPr/>
          <a:lstStyle/>
          <a:p>
            <a:pPr marL="0"/>
            <a:r>
              <a:rPr lang="en-US" sz="2000" dirty="0"/>
              <a:t>Self driving car</a:t>
            </a:r>
          </a:p>
          <a:p>
            <a:pPr marL="457200" lvl="4">
              <a:spcBef>
                <a:spcPts val="0"/>
              </a:spcBef>
            </a:pPr>
            <a:r>
              <a:rPr lang="en-US" sz="1800" dirty="0"/>
              <a:t>Input is from sensors, camera</a:t>
            </a:r>
          </a:p>
          <a:p>
            <a:pPr marL="457200" lvl="4">
              <a:spcBef>
                <a:spcPts val="0"/>
              </a:spcBef>
            </a:pPr>
            <a:r>
              <a:rPr lang="en-US" sz="1800" dirty="0"/>
              <a:t>Output where are the other cars</a:t>
            </a:r>
          </a:p>
          <a:p>
            <a:pPr marL="0"/>
            <a:r>
              <a:rPr lang="en-US" sz="2000" dirty="0"/>
              <a:t>Recognizing gesture of traffic police, construction work, people– not possible</a:t>
            </a:r>
          </a:p>
          <a:p>
            <a:pPr marL="457200" lvl="3">
              <a:spcBef>
                <a:spcPts val="0"/>
              </a:spcBef>
            </a:pPr>
            <a:r>
              <a:rPr lang="en-US" sz="2000" dirty="0"/>
              <a:t>Critical application requires good accuracy</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X-ray diagnosis</a:t>
            </a:r>
          </a:p>
        </p:txBody>
      </p:sp>
      <p:sp>
        <p:nvSpPr>
          <p:cNvPr id="3" name="Text Placeholder 2"/>
          <p:cNvSpPr>
            <a:spLocks noGrp="1"/>
          </p:cNvSpPr>
          <p:nvPr>
            <p:ph type="body" idx="1"/>
          </p:nvPr>
        </p:nvSpPr>
        <p:spPr/>
        <p:txBody>
          <a:bodyPr/>
          <a:lstStyle/>
          <a:p>
            <a:r>
              <a:rPr lang="en-US" sz="2000" dirty="0"/>
              <a:t>Diagnosing a disease from X-ray images– possible</a:t>
            </a:r>
          </a:p>
          <a:p>
            <a:r>
              <a:rPr lang="en-US" sz="2000" dirty="0"/>
              <a:t>Diagnosing a disease after reading a book</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Strengths and weakness of ML</a:t>
            </a:r>
          </a:p>
        </p:txBody>
      </p:sp>
      <p:sp>
        <p:nvSpPr>
          <p:cNvPr id="3" name="Text Placeholder 2"/>
          <p:cNvSpPr>
            <a:spLocks noGrp="1"/>
          </p:cNvSpPr>
          <p:nvPr>
            <p:ph type="body" idx="1"/>
          </p:nvPr>
        </p:nvSpPr>
        <p:spPr/>
        <p:txBody>
          <a:bodyPr/>
          <a:lstStyle/>
          <a:p>
            <a:pPr marL="91440"/>
            <a:r>
              <a:rPr lang="en-US" sz="2000" dirty="0"/>
              <a:t>Works when,</a:t>
            </a:r>
          </a:p>
          <a:p>
            <a:pPr marL="1005840" lvl="3">
              <a:spcBef>
                <a:spcPts val="0"/>
              </a:spcBef>
            </a:pPr>
            <a:r>
              <a:rPr lang="en-US" sz="1800" dirty="0"/>
              <a:t>Learning a simple concept</a:t>
            </a:r>
          </a:p>
          <a:p>
            <a:pPr marL="1005840" lvl="3">
              <a:spcBef>
                <a:spcPts val="0"/>
              </a:spcBef>
            </a:pPr>
            <a:r>
              <a:rPr lang="en-US" sz="1800" dirty="0"/>
              <a:t>Lots of data available</a:t>
            </a:r>
          </a:p>
          <a:p>
            <a:pPr marL="91440"/>
            <a:r>
              <a:rPr lang="en-US" sz="2000" dirty="0"/>
              <a:t>Doesn’t work when,</a:t>
            </a:r>
          </a:p>
          <a:p>
            <a:pPr marL="1005840" lvl="3">
              <a:spcBef>
                <a:spcPts val="0"/>
              </a:spcBef>
            </a:pPr>
            <a:r>
              <a:rPr lang="en-US" sz="1800" dirty="0"/>
              <a:t>Learning a complex concept</a:t>
            </a:r>
          </a:p>
          <a:p>
            <a:pPr marL="1005840" lvl="3">
              <a:spcBef>
                <a:spcPts val="0"/>
              </a:spcBef>
            </a:pPr>
            <a:r>
              <a:rPr lang="en-US" sz="1800" dirty="0"/>
              <a:t>Asked to work on new type of data such as X-ray images in different conditions and angles</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Demand prediction based on price</a:t>
            </a:r>
          </a:p>
        </p:txBody>
      </p:sp>
      <p:sp>
        <p:nvSpPr>
          <p:cNvPr id="3" name="Text Placeholder 2"/>
          <p:cNvSpPr>
            <a:spLocks noGrp="1"/>
          </p:cNvSpPr>
          <p:nvPr>
            <p:ph type="body" idx="1"/>
          </p:nvPr>
        </p:nvSpPr>
        <p:spPr/>
        <p:txBody>
          <a:bodyPr/>
          <a:lstStyle/>
          <a:p>
            <a:pPr marL="0"/>
            <a:r>
              <a:rPr lang="en-US" sz="1800" dirty="0"/>
              <a:t>Price -&gt; Demand can be modeled using a neural network using a neuron</a:t>
            </a:r>
          </a:p>
          <a:p>
            <a:pPr marL="914400" lvl="3">
              <a:spcBef>
                <a:spcPts val="0"/>
              </a:spcBef>
            </a:pPr>
            <a:r>
              <a:rPr lang="en-US" sz="1600" dirty="0"/>
              <a:t>(</a:t>
            </a:r>
            <a:r>
              <a:rPr lang="en-US" sz="1600" dirty="0" err="1"/>
              <a:t>Perceptron</a:t>
            </a:r>
            <a:r>
              <a:rPr lang="en-US" sz="1600" dirty="0"/>
              <a:t> model)</a:t>
            </a:r>
          </a:p>
          <a:p>
            <a:pPr marL="0"/>
            <a:r>
              <a:rPr lang="en-US" sz="1800" dirty="0"/>
              <a:t>Network of neurons (ANN)</a:t>
            </a:r>
          </a:p>
          <a:p>
            <a:pPr marL="914400" lvl="4">
              <a:spcBef>
                <a:spcPts val="0"/>
              </a:spcBef>
            </a:pPr>
            <a:r>
              <a:rPr lang="en-US" sz="1600" dirty="0"/>
              <a:t>Price</a:t>
            </a:r>
          </a:p>
          <a:p>
            <a:pPr marL="914400" lvl="4">
              <a:spcBef>
                <a:spcPts val="0"/>
              </a:spcBef>
            </a:pPr>
            <a:r>
              <a:rPr lang="en-US" sz="1600" dirty="0"/>
              <a:t>Shipping Cost</a:t>
            </a:r>
          </a:p>
          <a:p>
            <a:pPr marL="914400" lvl="4">
              <a:spcBef>
                <a:spcPts val="0"/>
              </a:spcBef>
            </a:pPr>
            <a:r>
              <a:rPr lang="en-US" sz="1600" dirty="0"/>
              <a:t>Marketing</a:t>
            </a:r>
          </a:p>
          <a:p>
            <a:pPr marL="914400" lvl="4">
              <a:spcBef>
                <a:spcPts val="0"/>
              </a:spcBef>
            </a:pPr>
            <a:r>
              <a:rPr lang="en-US" sz="1600" dirty="0" err="1"/>
              <a:t>Meterial</a:t>
            </a:r>
            <a:endParaRPr lang="en-US" sz="16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7170" name="Picture 2"/>
          <p:cNvPicPr>
            <a:picLocks noChangeAspect="1" noChangeArrowheads="1"/>
          </p:cNvPicPr>
          <p:nvPr/>
        </p:nvPicPr>
        <p:blipFill>
          <a:blip r:embed="rId2"/>
          <a:srcRect/>
          <a:stretch>
            <a:fillRect/>
          </a:stretch>
        </p:blipFill>
        <p:spPr bwMode="auto">
          <a:xfrm>
            <a:off x="1962150" y="2081737"/>
            <a:ext cx="5219700" cy="2324100"/>
          </a:xfrm>
          <a:prstGeom prst="rect">
            <a:avLst/>
          </a:prstGeom>
          <a:noFill/>
          <a:ln w="9525">
            <a:noFill/>
            <a:miter lim="800000"/>
            <a:headEnd/>
            <a:tailEnd/>
          </a:ln>
          <a:effectLst/>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Face recognition</a:t>
            </a:r>
          </a:p>
        </p:txBody>
      </p:sp>
      <p:sp>
        <p:nvSpPr>
          <p:cNvPr id="3" name="Text Placeholder 2"/>
          <p:cNvSpPr>
            <a:spLocks noGrp="1"/>
          </p:cNvSpPr>
          <p:nvPr>
            <p:ph type="body" idx="1"/>
          </p:nvPr>
        </p:nvSpPr>
        <p:spPr/>
        <p:txBody>
          <a:bodyPr/>
          <a:lstStyle/>
          <a:p>
            <a:pPr marL="0"/>
            <a:r>
              <a:rPr lang="en-US" sz="1800" dirty="0"/>
              <a:t>Pictures comprise pixels</a:t>
            </a:r>
          </a:p>
          <a:p>
            <a:pPr marL="914400" lvl="3">
              <a:spcBef>
                <a:spcPts val="0"/>
              </a:spcBef>
            </a:pPr>
            <a:r>
              <a:rPr lang="en-US" sz="1600" dirty="0"/>
              <a:t>Color images and channels</a:t>
            </a:r>
          </a:p>
          <a:p>
            <a:pPr marL="0"/>
            <a:r>
              <a:rPr lang="en-US" sz="1800" dirty="0"/>
              <a:t>A neural network corresponds to pixels</a:t>
            </a:r>
          </a:p>
          <a:p>
            <a:pPr marL="0"/>
            <a:r>
              <a:rPr lang="en-US" sz="1800" dirty="0"/>
              <a:t>Earlier layers will detect edges, then lobes and then objects</a:t>
            </a:r>
          </a:p>
          <a:p>
            <a:pPr marL="0"/>
            <a:endParaRPr lang="en-US"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Artificial General Intelligence (AGI)</a:t>
            </a:r>
            <a:endParaRPr/>
          </a:p>
        </p:txBody>
      </p:sp>
      <p:sp>
        <p:nvSpPr>
          <p:cNvPr id="178" name="Google Shape;178;p23"/>
          <p:cNvSpPr txBox="1">
            <a:spLocks noGrp="1"/>
          </p:cNvSpPr>
          <p:nvPr>
            <p:ph type="body" idx="1"/>
          </p:nvPr>
        </p:nvSpPr>
        <p:spPr>
          <a:xfrm>
            <a:off x="729450" y="2078875"/>
            <a:ext cx="50964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That is the goal to build AI. </a:t>
            </a:r>
            <a:endParaRPr sz="1700"/>
          </a:p>
          <a:p>
            <a:pPr marL="0" lvl="0" indent="0" algn="l" rtl="0">
              <a:spcBef>
                <a:spcPts val="1600"/>
              </a:spcBef>
              <a:spcAft>
                <a:spcPts val="1600"/>
              </a:spcAft>
              <a:buNone/>
            </a:pPr>
            <a:r>
              <a:rPr lang="en" sz="1700"/>
              <a:t>They can do anything a human can do or maybe even be superintelligent and do even more things than any human can.</a:t>
            </a:r>
            <a:endParaRPr sz="1700"/>
          </a:p>
        </p:txBody>
      </p:sp>
      <p:pic>
        <p:nvPicPr>
          <p:cNvPr id="179" name="Google Shape;179;p23"/>
          <p:cNvPicPr preferRelativeResize="0"/>
          <p:nvPr/>
        </p:nvPicPr>
        <p:blipFill>
          <a:blip r:embed="rId3">
            <a:alphaModFix/>
          </a:blip>
          <a:stretch>
            <a:fillRect/>
          </a:stretch>
        </p:blipFill>
        <p:spPr>
          <a:xfrm>
            <a:off x="5886749" y="1368874"/>
            <a:ext cx="3219503" cy="4166399"/>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8194" name="Picture 2"/>
          <p:cNvPicPr>
            <a:picLocks noChangeAspect="1" noChangeArrowheads="1"/>
          </p:cNvPicPr>
          <p:nvPr/>
        </p:nvPicPr>
        <p:blipFill>
          <a:blip r:embed="rId2"/>
          <a:srcRect/>
          <a:stretch>
            <a:fillRect/>
          </a:stretch>
        </p:blipFill>
        <p:spPr bwMode="auto">
          <a:xfrm>
            <a:off x="740074" y="1322316"/>
            <a:ext cx="6496050" cy="3248025"/>
          </a:xfrm>
          <a:prstGeom prst="rect">
            <a:avLst/>
          </a:prstGeom>
          <a:noFill/>
          <a:ln w="9525">
            <a:noFill/>
            <a:miter lim="800000"/>
            <a:headEnd/>
            <a:tailEnd/>
          </a:ln>
          <a:effectLst/>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Speech Recognition</a:t>
            </a:r>
          </a:p>
        </p:txBody>
      </p:sp>
      <p:sp>
        <p:nvSpPr>
          <p:cNvPr id="3" name="Text Placeholder 2"/>
          <p:cNvSpPr>
            <a:spLocks noGrp="1"/>
          </p:cNvSpPr>
          <p:nvPr>
            <p:ph type="body" idx="1"/>
          </p:nvPr>
        </p:nvSpPr>
        <p:spPr/>
        <p:txBody>
          <a:bodyPr/>
          <a:lstStyle/>
          <a:p>
            <a:endParaRPr lang="en-US" dirty="0"/>
          </a:p>
        </p:txBody>
      </p:sp>
      <p:pic>
        <p:nvPicPr>
          <p:cNvPr id="9218" name="Picture 2"/>
          <p:cNvPicPr>
            <a:picLocks noChangeAspect="1" noChangeArrowheads="1"/>
          </p:cNvPicPr>
          <p:nvPr/>
        </p:nvPicPr>
        <p:blipFill>
          <a:blip r:embed="rId2"/>
          <a:srcRect/>
          <a:stretch>
            <a:fillRect/>
          </a:stretch>
        </p:blipFill>
        <p:spPr bwMode="auto">
          <a:xfrm>
            <a:off x="744597" y="2101524"/>
            <a:ext cx="6124575" cy="2190750"/>
          </a:xfrm>
          <a:prstGeom prst="rect">
            <a:avLst/>
          </a:prstGeom>
          <a:noFill/>
          <a:ln w="9525">
            <a:noFill/>
            <a:miter lim="800000"/>
            <a:headEnd/>
            <a:tailEnd/>
          </a:ln>
          <a:effectLst/>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steps of Echo / </a:t>
            </a:r>
            <a:r>
              <a:rPr lang="en-US" dirty="0" err="1"/>
              <a:t>Alexa</a:t>
            </a:r>
            <a:endParaRPr lang="en-US" dirty="0"/>
          </a:p>
        </p:txBody>
      </p:sp>
      <p:sp>
        <p:nvSpPr>
          <p:cNvPr id="3" name="Text Placeholder 2"/>
          <p:cNvSpPr>
            <a:spLocks noGrp="1"/>
          </p:cNvSpPr>
          <p:nvPr>
            <p:ph type="body" idx="1"/>
          </p:nvPr>
        </p:nvSpPr>
        <p:spPr/>
        <p:txBody>
          <a:bodyPr/>
          <a:lstStyle/>
          <a:p>
            <a:pPr marL="0"/>
            <a:r>
              <a:rPr lang="en-US" sz="1800" dirty="0"/>
              <a:t>Collect data</a:t>
            </a:r>
          </a:p>
          <a:p>
            <a:pPr marL="914400" lvl="3">
              <a:spcBef>
                <a:spcPts val="0"/>
              </a:spcBef>
            </a:pPr>
            <a:r>
              <a:rPr lang="en-US" sz="1600" dirty="0" err="1"/>
              <a:t>Labelled</a:t>
            </a:r>
            <a:r>
              <a:rPr lang="en-US" sz="1600" dirty="0"/>
              <a:t> voice </a:t>
            </a:r>
          </a:p>
          <a:p>
            <a:pPr marL="0"/>
            <a:r>
              <a:rPr lang="en-US" sz="1800" dirty="0"/>
              <a:t>Train model</a:t>
            </a:r>
          </a:p>
          <a:p>
            <a:pPr marL="914400" lvl="6">
              <a:spcBef>
                <a:spcPts val="0"/>
              </a:spcBef>
            </a:pPr>
            <a:r>
              <a:rPr lang="en-US" sz="1600" dirty="0"/>
              <a:t>Iterate many times</a:t>
            </a:r>
          </a:p>
          <a:p>
            <a:pPr marL="0"/>
            <a:r>
              <a:rPr lang="en-US" sz="1800" dirty="0"/>
              <a:t>Deploy the model</a:t>
            </a:r>
          </a:p>
          <a:p>
            <a:pPr marL="914400" lvl="5">
              <a:spcBef>
                <a:spcPts val="0"/>
              </a:spcBef>
            </a:pPr>
            <a:r>
              <a:rPr lang="en-US" sz="1600" dirty="0"/>
              <a:t>Get more data and update model</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10242" name="Picture 2"/>
          <p:cNvPicPr>
            <a:picLocks noChangeAspect="1" noChangeArrowheads="1"/>
          </p:cNvPicPr>
          <p:nvPr/>
        </p:nvPicPr>
        <p:blipFill>
          <a:blip r:embed="rId2"/>
          <a:srcRect/>
          <a:stretch>
            <a:fillRect/>
          </a:stretch>
        </p:blipFill>
        <p:spPr bwMode="auto">
          <a:xfrm>
            <a:off x="749052" y="1283654"/>
            <a:ext cx="6600825" cy="3248025"/>
          </a:xfrm>
          <a:prstGeom prst="rect">
            <a:avLst/>
          </a:prstGeom>
          <a:noFill/>
          <a:ln w="9525">
            <a:noFill/>
            <a:miter lim="800000"/>
            <a:headEnd/>
            <a:tailEnd/>
          </a:ln>
          <a:effectLst/>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11266" name="Picture 2"/>
          <p:cNvPicPr>
            <a:picLocks noChangeAspect="1" noChangeArrowheads="1"/>
          </p:cNvPicPr>
          <p:nvPr/>
        </p:nvPicPr>
        <p:blipFill>
          <a:blip r:embed="rId2"/>
          <a:srcRect/>
          <a:stretch>
            <a:fillRect/>
          </a:stretch>
        </p:blipFill>
        <p:spPr bwMode="auto">
          <a:xfrm>
            <a:off x="745647" y="2066857"/>
            <a:ext cx="6477000" cy="2390775"/>
          </a:xfrm>
          <a:prstGeom prst="rect">
            <a:avLst/>
          </a:prstGeom>
          <a:noFill/>
          <a:ln w="9525">
            <a:noFill/>
            <a:miter lim="800000"/>
            <a:headEnd/>
            <a:tailEnd/>
          </a:ln>
          <a:effectLst/>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12291" name="Picture 3"/>
          <p:cNvPicPr>
            <a:picLocks noChangeAspect="1" noChangeArrowheads="1"/>
          </p:cNvPicPr>
          <p:nvPr/>
        </p:nvPicPr>
        <p:blipFill>
          <a:blip r:embed="rId2"/>
          <a:srcRect/>
          <a:stretch>
            <a:fillRect/>
          </a:stretch>
        </p:blipFill>
        <p:spPr bwMode="auto">
          <a:xfrm>
            <a:off x="747710" y="1331265"/>
            <a:ext cx="6734175" cy="3152775"/>
          </a:xfrm>
          <a:prstGeom prst="rect">
            <a:avLst/>
          </a:prstGeom>
          <a:noFill/>
          <a:ln w="9525">
            <a:noFill/>
            <a:miter lim="800000"/>
            <a:headEnd/>
            <a:tailEnd/>
          </a:ln>
          <a:effectLst/>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Machine Learning changing job functions</a:t>
            </a:r>
          </a:p>
        </p:txBody>
      </p:sp>
      <p:sp>
        <p:nvSpPr>
          <p:cNvPr id="3" name="Text Placeholder 2"/>
          <p:cNvSpPr>
            <a:spLocks noGrp="1"/>
          </p:cNvSpPr>
          <p:nvPr>
            <p:ph type="body" idx="1"/>
          </p:nvPr>
        </p:nvSpPr>
        <p:spPr/>
        <p:txBody>
          <a:bodyPr/>
          <a:lstStyle/>
          <a:p>
            <a:pPr marL="0"/>
            <a:r>
              <a:rPr lang="en-US" sz="2000" dirty="0"/>
              <a:t>Sales</a:t>
            </a:r>
          </a:p>
          <a:p>
            <a:pPr marL="457200" lvl="2">
              <a:spcBef>
                <a:spcPts val="0"/>
              </a:spcBef>
            </a:pPr>
            <a:r>
              <a:rPr lang="en-US" sz="1600" dirty="0"/>
              <a:t>Identifying sales opportunities</a:t>
            </a:r>
          </a:p>
          <a:p>
            <a:pPr marL="457200" lvl="2">
              <a:spcBef>
                <a:spcPts val="0"/>
              </a:spcBef>
            </a:pPr>
            <a:r>
              <a:rPr lang="en-US" sz="1600" dirty="0"/>
              <a:t>Prioritizing</a:t>
            </a:r>
          </a:p>
          <a:p>
            <a:pPr marL="0"/>
            <a:r>
              <a:rPr lang="en-US" sz="2000" dirty="0"/>
              <a:t>Manufacturing line manager</a:t>
            </a:r>
          </a:p>
          <a:p>
            <a:pPr marL="457200" lvl="2">
              <a:spcBef>
                <a:spcPts val="0"/>
              </a:spcBef>
            </a:pPr>
            <a:r>
              <a:rPr lang="en-US" sz="1600" dirty="0"/>
              <a:t>Optimize manufacturing</a:t>
            </a:r>
          </a:p>
          <a:p>
            <a:pPr marL="457200" lvl="2">
              <a:spcBef>
                <a:spcPts val="0"/>
              </a:spcBef>
            </a:pPr>
            <a:r>
              <a:rPr lang="en-US" sz="1600" dirty="0"/>
              <a:t>Machine learning can spot defects</a:t>
            </a:r>
          </a:p>
          <a:p>
            <a:pPr marL="0"/>
            <a:r>
              <a:rPr lang="en-US" sz="2000" dirty="0"/>
              <a:t>Recruiting</a:t>
            </a:r>
          </a:p>
          <a:p>
            <a:pPr marL="457200" lvl="2">
              <a:spcBef>
                <a:spcPts val="0"/>
              </a:spcBef>
            </a:pPr>
            <a:r>
              <a:rPr lang="en-US" sz="1600" dirty="0"/>
              <a:t>Identify how people prefer recruitment</a:t>
            </a:r>
          </a:p>
          <a:p>
            <a:pPr marL="457200" lvl="2">
              <a:spcBef>
                <a:spcPts val="0"/>
              </a:spcBef>
            </a:pPr>
            <a:r>
              <a:rPr lang="en-US" sz="1600" dirty="0"/>
              <a:t>Spot good candidates</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0"/>
            <a:r>
              <a:rPr lang="en-US" sz="1800" dirty="0"/>
              <a:t>Marketing</a:t>
            </a:r>
          </a:p>
          <a:p>
            <a:pPr marL="914400" lvl="3">
              <a:spcBef>
                <a:spcPts val="0"/>
              </a:spcBef>
            </a:pPr>
            <a:r>
              <a:rPr lang="en-US" sz="1600" dirty="0"/>
              <a:t>Optimize website</a:t>
            </a:r>
          </a:p>
          <a:p>
            <a:pPr marL="914400" lvl="3">
              <a:spcBef>
                <a:spcPts val="0"/>
              </a:spcBef>
            </a:pPr>
            <a:r>
              <a:rPr lang="en-US" sz="1600" dirty="0"/>
              <a:t>A/B testing</a:t>
            </a:r>
          </a:p>
          <a:p>
            <a:pPr marL="914400" lvl="3">
              <a:spcBef>
                <a:spcPts val="0"/>
              </a:spcBef>
            </a:pPr>
            <a:r>
              <a:rPr lang="en-US" sz="1600" dirty="0"/>
              <a:t>Recommendation system</a:t>
            </a:r>
          </a:p>
          <a:p>
            <a:pPr marL="0" lvl="1">
              <a:spcBef>
                <a:spcPts val="0"/>
              </a:spcBef>
            </a:pPr>
            <a:r>
              <a:rPr lang="en-US" sz="1600" dirty="0"/>
              <a:t>Agriculture</a:t>
            </a:r>
          </a:p>
          <a:p>
            <a:pPr marL="914400" lvl="3">
              <a:spcBef>
                <a:spcPts val="0"/>
              </a:spcBef>
            </a:pPr>
            <a:r>
              <a:rPr lang="en-US" sz="1600" dirty="0"/>
              <a:t>What to plant?</a:t>
            </a:r>
          </a:p>
          <a:p>
            <a:pPr marL="914400" lvl="3">
              <a:spcBef>
                <a:spcPts val="0"/>
              </a:spcBef>
            </a:pPr>
            <a:r>
              <a:rPr lang="en-US" sz="1600" dirty="0"/>
              <a:t>Precision agriculture</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chose an AI project?</a:t>
            </a:r>
          </a:p>
        </p:txBody>
      </p:sp>
      <p:sp>
        <p:nvSpPr>
          <p:cNvPr id="3" name="Text Placeholder 2"/>
          <p:cNvSpPr>
            <a:spLocks noGrp="1"/>
          </p:cNvSpPr>
          <p:nvPr>
            <p:ph type="body" idx="1"/>
          </p:nvPr>
        </p:nvSpPr>
        <p:spPr/>
        <p:txBody>
          <a:bodyPr/>
          <a:lstStyle/>
          <a:p>
            <a:endParaRPr lang="en-US"/>
          </a:p>
        </p:txBody>
      </p:sp>
      <p:pic>
        <p:nvPicPr>
          <p:cNvPr id="13315" name="Picture 3"/>
          <p:cNvPicPr>
            <a:picLocks noChangeAspect="1" noChangeArrowheads="1"/>
          </p:cNvPicPr>
          <p:nvPr/>
        </p:nvPicPr>
        <p:blipFill>
          <a:blip r:embed="rId2"/>
          <a:srcRect/>
          <a:stretch>
            <a:fillRect/>
          </a:stretch>
        </p:blipFill>
        <p:spPr bwMode="auto">
          <a:xfrm>
            <a:off x="738081" y="2073249"/>
            <a:ext cx="4476750" cy="2676525"/>
          </a:xfrm>
          <a:prstGeom prst="rect">
            <a:avLst/>
          </a:prstGeom>
          <a:noFill/>
          <a:ln w="9525">
            <a:noFill/>
            <a:miter lim="800000"/>
            <a:headEnd/>
            <a:tailEnd/>
          </a:ln>
          <a:effectLst/>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Brainstorming framework</a:t>
            </a:r>
          </a:p>
        </p:txBody>
      </p:sp>
      <p:sp>
        <p:nvSpPr>
          <p:cNvPr id="3" name="Text Placeholder 2"/>
          <p:cNvSpPr>
            <a:spLocks noGrp="1"/>
          </p:cNvSpPr>
          <p:nvPr>
            <p:ph type="body" idx="1"/>
          </p:nvPr>
        </p:nvSpPr>
        <p:spPr/>
        <p:txBody>
          <a:bodyPr/>
          <a:lstStyle/>
          <a:p>
            <a:pPr marL="0"/>
            <a:r>
              <a:rPr lang="en-US" sz="2000" dirty="0"/>
              <a:t>Automate task rather than job</a:t>
            </a:r>
          </a:p>
          <a:p>
            <a:pPr marL="914400" lvl="3">
              <a:spcBef>
                <a:spcPts val="0"/>
              </a:spcBef>
            </a:pPr>
            <a:r>
              <a:rPr lang="en-US" sz="1800" dirty="0"/>
              <a:t>Automating call center: picking phone, emails, issue refund, call routing</a:t>
            </a:r>
          </a:p>
          <a:p>
            <a:pPr marL="914400" lvl="3">
              <a:spcBef>
                <a:spcPts val="0"/>
              </a:spcBef>
            </a:pPr>
            <a:r>
              <a:rPr lang="en-US" sz="1800" dirty="0"/>
              <a:t>Automating radiologist: X-ray, mentoring other doctors, consulting, </a:t>
            </a:r>
          </a:p>
          <a:p>
            <a:pPr marL="0"/>
            <a:r>
              <a:rPr lang="en-US" sz="2000" dirty="0"/>
              <a:t>Main drivers of business value</a:t>
            </a:r>
          </a:p>
          <a:p>
            <a:pPr marL="0"/>
            <a:r>
              <a:rPr lang="en-US" sz="2000" dirty="0"/>
              <a:t>What are  the main pain points in your business?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Progress in ANI vs AGI</a:t>
            </a:r>
            <a:endParaRPr/>
          </a:p>
        </p:txBody>
      </p:sp>
      <p:sp>
        <p:nvSpPr>
          <p:cNvPr id="185" name="Google Shape;185;p24"/>
          <p:cNvSpPr txBox="1">
            <a:spLocks noGrp="1"/>
          </p:cNvSpPr>
          <p:nvPr>
            <p:ph type="body" idx="1"/>
          </p:nvPr>
        </p:nvSpPr>
        <p:spPr>
          <a:xfrm>
            <a:off x="729450" y="2078875"/>
            <a:ext cx="47604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dirty="0"/>
              <a:t>The rapid progress in ANI has caused people to conclude that there's a lot of progress in AI, which is true. But that has caused people to falsely think that there might be a lot of progress in AGI as well which is leading to some irrational fears about evil clever robots coming over to take over humanity anytime now.</a:t>
            </a:r>
            <a:endParaRPr sz="1800"/>
          </a:p>
        </p:txBody>
      </p:sp>
      <p:pic>
        <p:nvPicPr>
          <p:cNvPr id="186" name="Google Shape;186;p24"/>
          <p:cNvPicPr preferRelativeResize="0"/>
          <p:nvPr/>
        </p:nvPicPr>
        <p:blipFill rotWithShape="1">
          <a:blip r:embed="rId3">
            <a:alphaModFix/>
          </a:blip>
          <a:srcRect r="13666"/>
          <a:stretch/>
        </p:blipFill>
        <p:spPr>
          <a:xfrm>
            <a:off x="5292090" y="1725930"/>
            <a:ext cx="3783331" cy="3314701"/>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it always necessary to have big data?</a:t>
            </a:r>
          </a:p>
        </p:txBody>
      </p:sp>
      <p:sp>
        <p:nvSpPr>
          <p:cNvPr id="3" name="Text Placeholder 2"/>
          <p:cNvSpPr>
            <a:spLocks noGrp="1"/>
          </p:cNvSpPr>
          <p:nvPr>
            <p:ph type="body" idx="1"/>
          </p:nvPr>
        </p:nvSpPr>
        <p:spPr/>
        <p:txBody>
          <a:bodyPr/>
          <a:lstStyle/>
          <a:p>
            <a:r>
              <a:rPr lang="en-US" sz="1800" dirty="0"/>
              <a:t>Having more data is good</a:t>
            </a:r>
          </a:p>
          <a:p>
            <a:r>
              <a:rPr lang="en-US" sz="1800" dirty="0"/>
              <a:t>With small datasets you can make progress</a:t>
            </a:r>
          </a:p>
          <a:p>
            <a:r>
              <a:rPr lang="en-US" sz="1800" dirty="0"/>
              <a:t>10, 100 or 1000 data points can be a good start</a:t>
            </a: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14338" name="Picture 2"/>
          <p:cNvPicPr>
            <a:picLocks noChangeAspect="1" noChangeArrowheads="1"/>
          </p:cNvPicPr>
          <p:nvPr/>
        </p:nvPicPr>
        <p:blipFill>
          <a:blip r:embed="rId2"/>
          <a:srcRect/>
          <a:stretch>
            <a:fillRect/>
          </a:stretch>
        </p:blipFill>
        <p:spPr bwMode="auto">
          <a:xfrm>
            <a:off x="707280" y="2029018"/>
            <a:ext cx="7861235" cy="2542981"/>
          </a:xfrm>
          <a:prstGeom prst="rect">
            <a:avLst/>
          </a:prstGeom>
          <a:noFill/>
          <a:ln w="9525">
            <a:noFill/>
            <a:miter lim="800000"/>
            <a:headEnd/>
            <a:tailEnd/>
          </a:ln>
          <a:effectLst/>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Ethical diligence</a:t>
            </a:r>
          </a:p>
        </p:txBody>
      </p:sp>
      <p:sp>
        <p:nvSpPr>
          <p:cNvPr id="3" name="Text Placeholder 2"/>
          <p:cNvSpPr>
            <a:spLocks noGrp="1"/>
          </p:cNvSpPr>
          <p:nvPr>
            <p:ph type="body" idx="1"/>
          </p:nvPr>
        </p:nvSpPr>
        <p:spPr/>
        <p:txBody>
          <a:bodyPr/>
          <a:lstStyle/>
          <a:p>
            <a:r>
              <a:rPr lang="en-US" sz="1800" dirty="0"/>
              <a:t>Is this going to make society better?</a:t>
            </a: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 Vs Buy</a:t>
            </a:r>
          </a:p>
        </p:txBody>
      </p:sp>
      <p:sp>
        <p:nvSpPr>
          <p:cNvPr id="3" name="Text Placeholder 2"/>
          <p:cNvSpPr>
            <a:spLocks noGrp="1"/>
          </p:cNvSpPr>
          <p:nvPr>
            <p:ph type="body" idx="1"/>
          </p:nvPr>
        </p:nvSpPr>
        <p:spPr/>
        <p:txBody>
          <a:bodyPr/>
          <a:lstStyle/>
          <a:p>
            <a:r>
              <a:rPr lang="en-US" sz="1800" dirty="0"/>
              <a:t>ML projects can be </a:t>
            </a:r>
            <a:r>
              <a:rPr lang="en-US" sz="1800" dirty="0" err="1"/>
              <a:t>inhoused</a:t>
            </a:r>
            <a:r>
              <a:rPr lang="en-US" sz="1800" dirty="0"/>
              <a:t> or outsourced</a:t>
            </a:r>
          </a:p>
          <a:p>
            <a:r>
              <a:rPr lang="en-US" sz="1800" dirty="0"/>
              <a:t>DS projects are generally </a:t>
            </a:r>
            <a:r>
              <a:rPr lang="en-US" sz="1800" dirty="0" err="1"/>
              <a:t>inhoused</a:t>
            </a:r>
            <a:endParaRPr lang="en-US" sz="1800" dirty="0"/>
          </a:p>
          <a:p>
            <a:r>
              <a:rPr lang="en-US" sz="1800" dirty="0"/>
              <a:t>Buy industry standard, only build specialized products</a:t>
            </a:r>
            <a:endParaRPr lang="en-US" sz="1600" dirty="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work with AI team</a:t>
            </a:r>
          </a:p>
        </p:txBody>
      </p:sp>
      <p:sp>
        <p:nvSpPr>
          <p:cNvPr id="3" name="Text Placeholder 2"/>
          <p:cNvSpPr>
            <a:spLocks noGrp="1"/>
          </p:cNvSpPr>
          <p:nvPr>
            <p:ph type="body" idx="1"/>
          </p:nvPr>
        </p:nvSpPr>
        <p:spPr/>
        <p:txBody>
          <a:bodyPr/>
          <a:lstStyle/>
          <a:p>
            <a:pPr marL="0"/>
            <a:r>
              <a:rPr lang="en-US" sz="1800" dirty="0"/>
              <a:t>Specify your acceptance criteria</a:t>
            </a:r>
          </a:p>
          <a:p>
            <a:pPr marL="914400" lvl="3">
              <a:spcBef>
                <a:spcPts val="0"/>
              </a:spcBef>
            </a:pPr>
            <a:r>
              <a:rPr lang="en-US" sz="1600" dirty="0"/>
              <a:t>95% accuracy</a:t>
            </a:r>
          </a:p>
          <a:p>
            <a:pPr marL="914400" lvl="3">
              <a:spcBef>
                <a:spcPts val="0"/>
              </a:spcBef>
            </a:pPr>
            <a:r>
              <a:rPr lang="en-US" sz="1600" dirty="0"/>
              <a:t>Training, validation and Test dataset</a:t>
            </a:r>
          </a:p>
          <a:p>
            <a:pPr marL="0"/>
            <a:r>
              <a:rPr lang="en-US" sz="1800" dirty="0"/>
              <a:t>Don’t expect 100% accuracy</a:t>
            </a:r>
          </a:p>
          <a:p>
            <a:pPr marL="914400" lvl="3">
              <a:spcBef>
                <a:spcPts val="0"/>
              </a:spcBef>
            </a:pPr>
            <a:r>
              <a:rPr lang="en-US" sz="1600" dirty="0"/>
              <a:t>Limitations of ML</a:t>
            </a:r>
          </a:p>
          <a:p>
            <a:pPr marL="914400" lvl="3">
              <a:spcBef>
                <a:spcPts val="0"/>
              </a:spcBef>
            </a:pPr>
            <a:r>
              <a:rPr lang="en-US" sz="1600" dirty="0"/>
              <a:t>Insufficient data</a:t>
            </a:r>
          </a:p>
          <a:p>
            <a:pPr marL="914400" lvl="3">
              <a:spcBef>
                <a:spcPts val="0"/>
              </a:spcBef>
            </a:pPr>
            <a:r>
              <a:rPr lang="en-US" sz="1600" dirty="0"/>
              <a:t>Mislabeled data</a:t>
            </a:r>
          </a:p>
          <a:p>
            <a:pPr marL="914400" lvl="3">
              <a:spcBef>
                <a:spcPts val="0"/>
              </a:spcBef>
            </a:pPr>
            <a:r>
              <a:rPr lang="en-US" sz="1600" dirty="0"/>
              <a:t>Ambiguous labels (human perception)</a:t>
            </a: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Machine Learning frameworks</a:t>
            </a:r>
          </a:p>
        </p:txBody>
      </p:sp>
      <p:sp>
        <p:nvSpPr>
          <p:cNvPr id="3" name="Text Placeholder 2"/>
          <p:cNvSpPr>
            <a:spLocks noGrp="1"/>
          </p:cNvSpPr>
          <p:nvPr>
            <p:ph type="body" idx="1"/>
          </p:nvPr>
        </p:nvSpPr>
        <p:spPr/>
        <p:txBody>
          <a:bodyPr/>
          <a:lstStyle/>
          <a:p>
            <a:endParaRPr lang="en-US" dirty="0"/>
          </a:p>
        </p:txBody>
      </p:sp>
      <p:pic>
        <p:nvPicPr>
          <p:cNvPr id="15362" name="Picture 2"/>
          <p:cNvPicPr>
            <a:picLocks noChangeAspect="1" noChangeArrowheads="1"/>
          </p:cNvPicPr>
          <p:nvPr/>
        </p:nvPicPr>
        <p:blipFill>
          <a:blip r:embed="rId2"/>
          <a:srcRect/>
          <a:stretch>
            <a:fillRect/>
          </a:stretch>
        </p:blipFill>
        <p:spPr bwMode="auto">
          <a:xfrm>
            <a:off x="648381" y="2009387"/>
            <a:ext cx="6410325" cy="2990850"/>
          </a:xfrm>
          <a:prstGeom prst="rect">
            <a:avLst/>
          </a:prstGeom>
          <a:noFill/>
          <a:ln w="9525">
            <a:noFill/>
            <a:miter lim="800000"/>
            <a:headEnd/>
            <a:tailEnd/>
          </a:ln>
          <a:effectLst/>
        </p:spPr>
      </p:pic>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CPU Vs GPU</a:t>
            </a:r>
          </a:p>
        </p:txBody>
      </p:sp>
      <p:sp>
        <p:nvSpPr>
          <p:cNvPr id="3" name="Text Placeholder 2"/>
          <p:cNvSpPr>
            <a:spLocks noGrp="1"/>
          </p:cNvSpPr>
          <p:nvPr>
            <p:ph type="body" idx="1"/>
          </p:nvPr>
        </p:nvSpPr>
        <p:spPr>
          <a:xfrm>
            <a:off x="6746032" y="2078875"/>
            <a:ext cx="1856792" cy="2261100"/>
          </a:xfrm>
        </p:spPr>
        <p:txBody>
          <a:bodyPr/>
          <a:lstStyle/>
          <a:p>
            <a:pPr algn="ctr">
              <a:buNone/>
            </a:pPr>
            <a:endParaRPr lang="en-US" sz="1600" b="1" dirty="0"/>
          </a:p>
          <a:p>
            <a:pPr algn="ctr">
              <a:buNone/>
            </a:pPr>
            <a:endParaRPr lang="en-US" sz="1600" b="1" dirty="0"/>
          </a:p>
          <a:p>
            <a:pPr algn="ctr">
              <a:buNone/>
            </a:pPr>
            <a:r>
              <a:rPr lang="en-US" sz="1600" b="1" dirty="0"/>
              <a:t>Edge Deployment</a:t>
            </a:r>
          </a:p>
        </p:txBody>
      </p:sp>
      <p:pic>
        <p:nvPicPr>
          <p:cNvPr id="16387" name="Picture 3"/>
          <p:cNvPicPr>
            <a:picLocks noChangeAspect="1" noChangeArrowheads="1"/>
          </p:cNvPicPr>
          <p:nvPr/>
        </p:nvPicPr>
        <p:blipFill>
          <a:blip r:embed="rId2"/>
          <a:srcRect/>
          <a:stretch>
            <a:fillRect/>
          </a:stretch>
        </p:blipFill>
        <p:spPr bwMode="auto">
          <a:xfrm>
            <a:off x="740909" y="2040878"/>
            <a:ext cx="5572125" cy="2647950"/>
          </a:xfrm>
          <a:prstGeom prst="rect">
            <a:avLst/>
          </a:prstGeom>
          <a:noFill/>
          <a:ln w="9525">
            <a:noFill/>
            <a:miter lim="800000"/>
            <a:headEnd/>
            <a:tailEnd/>
          </a:ln>
          <a:effectLst/>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a:p>
            <a:endParaRPr lang="en-US" dirty="0"/>
          </a:p>
          <a:p>
            <a:endParaRPr lang="en-US" dirty="0"/>
          </a:p>
          <a:p>
            <a:pPr algn="ctr">
              <a:buNone/>
            </a:pPr>
            <a:r>
              <a:rPr lang="en-US" sz="2400" b="1" dirty="0"/>
              <a:t>Case Studies</a:t>
            </a: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1026" name="Picture 2"/>
          <p:cNvPicPr>
            <a:picLocks noChangeAspect="1" noChangeArrowheads="1"/>
          </p:cNvPicPr>
          <p:nvPr/>
        </p:nvPicPr>
        <p:blipFill>
          <a:blip r:embed="rId2"/>
          <a:srcRect/>
          <a:stretch>
            <a:fillRect/>
          </a:stretch>
        </p:blipFill>
        <p:spPr bwMode="auto">
          <a:xfrm>
            <a:off x="742437" y="1265079"/>
            <a:ext cx="6334125" cy="2781300"/>
          </a:xfrm>
          <a:prstGeom prst="rect">
            <a:avLst/>
          </a:prstGeom>
          <a:noFill/>
          <a:ln w="9525">
            <a:noFill/>
            <a:miter lim="800000"/>
            <a:headEnd/>
            <a:tailEnd/>
          </a:ln>
          <a:effectLst/>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or AI pipeline</a:t>
            </a:r>
          </a:p>
        </p:txBody>
      </p:sp>
      <p:sp>
        <p:nvSpPr>
          <p:cNvPr id="3" name="Text Placeholder 2"/>
          <p:cNvSpPr>
            <a:spLocks noGrp="1"/>
          </p:cNvSpPr>
          <p:nvPr>
            <p:ph type="body" idx="1"/>
          </p:nvPr>
        </p:nvSpPr>
        <p:spPr/>
        <p:txBody>
          <a:bodyPr/>
          <a:lstStyle/>
          <a:p>
            <a:pPr marL="0">
              <a:tabLst>
                <a:tab pos="1258888" algn="l"/>
              </a:tabLst>
            </a:pPr>
            <a:r>
              <a:rPr lang="en-US" sz="2000" dirty="0"/>
              <a:t>Trigger word: Hey Device</a:t>
            </a:r>
          </a:p>
          <a:p>
            <a:pPr marL="0">
              <a:tabLst>
                <a:tab pos="1258888" algn="l"/>
              </a:tabLst>
            </a:pPr>
            <a:r>
              <a:rPr lang="en-US" sz="2000" dirty="0"/>
              <a:t>Speech Recognition: Tell me a joke</a:t>
            </a:r>
          </a:p>
          <a:p>
            <a:pPr marL="0">
              <a:tabLst>
                <a:tab pos="1258888" algn="l"/>
              </a:tabLst>
            </a:pPr>
            <a:r>
              <a:rPr lang="en-US" sz="2000" dirty="0"/>
              <a:t>Intent Recognition: joke, time, music, weather</a:t>
            </a:r>
          </a:p>
          <a:p>
            <a:pPr marL="914400" lvl="3">
              <a:spcBef>
                <a:spcPts val="0"/>
              </a:spcBef>
              <a:tabLst>
                <a:tab pos="1258888" algn="l"/>
              </a:tabLst>
            </a:pPr>
            <a:r>
              <a:rPr lang="en-US" sz="1400" dirty="0"/>
              <a:t>Log of training instances, variation in text</a:t>
            </a:r>
          </a:p>
          <a:p>
            <a:pPr marL="0" lvl="1" indent="-311150">
              <a:spcBef>
                <a:spcPts val="0"/>
              </a:spcBef>
              <a:buSzPts val="1300"/>
              <a:buFont typeface="Lato"/>
              <a:buChar char="●"/>
              <a:tabLst>
                <a:tab pos="1258888" algn="l"/>
              </a:tabLst>
            </a:pPr>
            <a:r>
              <a:rPr lang="en-US" sz="2000" dirty="0"/>
              <a:t>Execute joke</a:t>
            </a:r>
          </a:p>
          <a:p>
            <a:pPr marL="914400" lvl="2"/>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Achieving AGI Will Take Time</a:t>
            </a:r>
            <a:endParaRPr/>
          </a:p>
        </p:txBody>
      </p:sp>
      <p:sp>
        <p:nvSpPr>
          <p:cNvPr id="192" name="Google Shape;192;p2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400" dirty="0"/>
              <a:t>AGI is an exciting goal for researchers to work on, but it requires many technological breakthroughs before we get there and it may be decades or hundreds of years or even thousands of years away.</a:t>
            </a:r>
            <a:endParaRPr sz="240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a:t>
            </a:r>
          </a:p>
        </p:txBody>
      </p:sp>
      <p:sp>
        <p:nvSpPr>
          <p:cNvPr id="3" name="Text Placeholder 2"/>
          <p:cNvSpPr>
            <a:spLocks noGrp="1"/>
          </p:cNvSpPr>
          <p:nvPr>
            <p:ph type="body" idx="1"/>
          </p:nvPr>
        </p:nvSpPr>
        <p:spPr/>
        <p:txBody>
          <a:bodyPr/>
          <a:lstStyle/>
          <a:p>
            <a:r>
              <a:rPr lang="en-US" sz="1600" dirty="0"/>
              <a:t>Hey device, set timer for 10 minutes</a:t>
            </a:r>
          </a:p>
          <a:p>
            <a:pPr lvl="1"/>
            <a:r>
              <a:rPr lang="en-US" sz="1400" dirty="0"/>
              <a:t>What is the intent?</a:t>
            </a:r>
          </a:p>
          <a:p>
            <a:pPr lvl="1"/>
            <a:r>
              <a:rPr lang="en-US" sz="1400" dirty="0"/>
              <a:t>Extract duration</a:t>
            </a:r>
          </a:p>
          <a:p>
            <a:pPr lvl="1"/>
            <a:r>
              <a:rPr lang="en-US" sz="1400" dirty="0"/>
              <a:t>What command is to execute</a:t>
            </a: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Smart speaker functions</a:t>
            </a:r>
          </a:p>
        </p:txBody>
      </p:sp>
      <p:sp>
        <p:nvSpPr>
          <p:cNvPr id="3" name="Text Placeholder 2"/>
          <p:cNvSpPr>
            <a:spLocks noGrp="1"/>
          </p:cNvSpPr>
          <p:nvPr>
            <p:ph type="body" idx="1"/>
          </p:nvPr>
        </p:nvSpPr>
        <p:spPr/>
        <p:txBody>
          <a:bodyPr/>
          <a:lstStyle/>
          <a:p>
            <a:r>
              <a:rPr lang="en-US" sz="1600" dirty="0"/>
              <a:t>Play music</a:t>
            </a:r>
          </a:p>
          <a:p>
            <a:r>
              <a:rPr lang="en-US" sz="1600" dirty="0"/>
              <a:t>Volume up/ down</a:t>
            </a:r>
          </a:p>
          <a:p>
            <a:r>
              <a:rPr lang="en-US" sz="1600" dirty="0"/>
              <a:t>Make call</a:t>
            </a:r>
          </a:p>
          <a:p>
            <a:r>
              <a:rPr lang="en-US" sz="1600" dirty="0"/>
              <a:t>Current time</a:t>
            </a:r>
          </a:p>
          <a:p>
            <a:r>
              <a:rPr lang="en-US" sz="1600" dirty="0"/>
              <a:t>Units conversion</a:t>
            </a:r>
          </a:p>
          <a:p>
            <a:r>
              <a:rPr lang="en-US" sz="1600" dirty="0"/>
              <a:t>Simple question</a:t>
            </a:r>
          </a:p>
          <a:p>
            <a:endParaRPr lang="en-US" sz="1600" dirty="0"/>
          </a:p>
          <a:p>
            <a:r>
              <a:rPr lang="en-US" sz="1600" dirty="0"/>
              <a:t>These specialized execution routines are written by software engineer</a:t>
            </a: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Self driving car</a:t>
            </a:r>
          </a:p>
        </p:txBody>
      </p:sp>
      <p:sp>
        <p:nvSpPr>
          <p:cNvPr id="3" name="Text Placeholder 2"/>
          <p:cNvSpPr>
            <a:spLocks noGrp="1"/>
          </p:cNvSpPr>
          <p:nvPr>
            <p:ph type="body" idx="1"/>
          </p:nvPr>
        </p:nvSpPr>
        <p:spPr/>
        <p:txBody>
          <a:bodyPr/>
          <a:lstStyle/>
          <a:p>
            <a:endParaRPr lang="en-US" dirty="0"/>
          </a:p>
        </p:txBody>
      </p:sp>
      <p:pic>
        <p:nvPicPr>
          <p:cNvPr id="2050" name="Picture 2"/>
          <p:cNvPicPr>
            <a:picLocks noChangeAspect="1" noChangeArrowheads="1"/>
          </p:cNvPicPr>
          <p:nvPr/>
        </p:nvPicPr>
        <p:blipFill>
          <a:blip r:embed="rId2"/>
          <a:srcRect/>
          <a:stretch>
            <a:fillRect/>
          </a:stretch>
        </p:blipFill>
        <p:spPr bwMode="auto">
          <a:xfrm>
            <a:off x="740997" y="2088308"/>
            <a:ext cx="6019800" cy="2571750"/>
          </a:xfrm>
          <a:prstGeom prst="rect">
            <a:avLst/>
          </a:prstGeom>
          <a:noFill/>
          <a:ln w="9525">
            <a:noFill/>
            <a:miter lim="800000"/>
            <a:headEnd/>
            <a:tailEnd/>
          </a:ln>
          <a:effectLst/>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3074" name="Picture 2"/>
          <p:cNvPicPr>
            <a:picLocks noChangeAspect="1" noChangeArrowheads="1"/>
          </p:cNvPicPr>
          <p:nvPr/>
        </p:nvPicPr>
        <p:blipFill>
          <a:blip r:embed="rId2"/>
          <a:srcRect/>
          <a:stretch>
            <a:fillRect/>
          </a:stretch>
        </p:blipFill>
        <p:spPr bwMode="auto">
          <a:xfrm>
            <a:off x="1262063" y="1090613"/>
            <a:ext cx="6619875" cy="2962275"/>
          </a:xfrm>
          <a:prstGeom prst="rect">
            <a:avLst/>
          </a:prstGeom>
          <a:noFill/>
          <a:ln w="9525">
            <a:noFill/>
            <a:miter lim="800000"/>
            <a:headEnd/>
            <a:tailEnd/>
          </a:ln>
          <a:effectLst/>
        </p:spPr>
      </p:pic>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teams</a:t>
            </a:r>
          </a:p>
        </p:txBody>
      </p:sp>
      <p:sp>
        <p:nvSpPr>
          <p:cNvPr id="3" name="Text Placeholder 2"/>
          <p:cNvSpPr>
            <a:spLocks noGrp="1"/>
          </p:cNvSpPr>
          <p:nvPr>
            <p:ph type="body" idx="1"/>
          </p:nvPr>
        </p:nvSpPr>
        <p:spPr/>
        <p:txBody>
          <a:bodyPr/>
          <a:lstStyle/>
          <a:p>
            <a:pPr marL="0"/>
            <a:r>
              <a:rPr lang="en-US" sz="1600" dirty="0"/>
              <a:t>AI team may have 100s of engineers</a:t>
            </a:r>
          </a:p>
          <a:p>
            <a:pPr marL="0"/>
            <a:r>
              <a:rPr lang="en-US" sz="1600" dirty="0"/>
              <a:t>A small team can have four or five members</a:t>
            </a:r>
          </a:p>
          <a:p>
            <a:pPr marL="0"/>
            <a:r>
              <a:rPr lang="en-US" sz="1600" dirty="0"/>
              <a:t>Example roles</a:t>
            </a:r>
          </a:p>
          <a:p>
            <a:pPr marL="914400" lvl="3">
              <a:spcBef>
                <a:spcPts val="0"/>
              </a:spcBef>
            </a:pPr>
            <a:r>
              <a:rPr lang="en-US" sz="1400" dirty="0"/>
              <a:t>Software Engineers</a:t>
            </a:r>
          </a:p>
          <a:p>
            <a:pPr marL="1371600" lvl="5">
              <a:spcBef>
                <a:spcPts val="0"/>
              </a:spcBef>
            </a:pPr>
            <a:r>
              <a:rPr lang="en-US" sz="1400" dirty="0"/>
              <a:t>Execute joke, Set timer</a:t>
            </a:r>
          </a:p>
          <a:p>
            <a:pPr marL="914400" lvl="3">
              <a:spcBef>
                <a:spcPts val="0"/>
              </a:spcBef>
            </a:pPr>
            <a:r>
              <a:rPr lang="en-US" sz="1400" dirty="0"/>
              <a:t>Machine Learning Engineer</a:t>
            </a:r>
          </a:p>
          <a:p>
            <a:pPr marL="914400" lvl="3">
              <a:spcBef>
                <a:spcPts val="0"/>
              </a:spcBef>
            </a:pPr>
            <a:r>
              <a:rPr lang="en-US" sz="1400" dirty="0"/>
              <a:t>Machine Learning Researcher</a:t>
            </a:r>
          </a:p>
          <a:p>
            <a:pPr marL="1371600" lvl="5">
              <a:spcBef>
                <a:spcPts val="0"/>
              </a:spcBef>
            </a:pPr>
            <a:r>
              <a:rPr lang="en-US" sz="1400" dirty="0"/>
              <a:t>Extend state-of-the-art</a:t>
            </a:r>
          </a:p>
          <a:p>
            <a:pPr marL="1371600" lvl="5">
              <a:spcBef>
                <a:spcPts val="0"/>
              </a:spcBef>
            </a:pPr>
            <a:r>
              <a:rPr lang="en-US" sz="1400" dirty="0"/>
              <a:t>Applied ML scientist in between ML researcher and ML Engineer</a:t>
            </a:r>
          </a:p>
          <a:p>
            <a:pPr marL="914400" lvl="3">
              <a:spcBef>
                <a:spcPts val="0"/>
              </a:spcBef>
            </a:pPr>
            <a:r>
              <a:rPr lang="en-US" sz="1400" dirty="0"/>
              <a:t>Data Scientist</a:t>
            </a:r>
          </a:p>
          <a:p>
            <a:pPr marL="1371600" lvl="5">
              <a:spcBef>
                <a:spcPts val="0"/>
              </a:spcBef>
            </a:pPr>
            <a:r>
              <a:rPr lang="en-US" sz="1400" dirty="0"/>
              <a:t>Provide insights</a:t>
            </a: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457200" lvl="2">
              <a:spcBef>
                <a:spcPts val="0"/>
              </a:spcBef>
            </a:pPr>
            <a:r>
              <a:rPr lang="en-US" sz="1400" dirty="0"/>
              <a:t>Data Engineer</a:t>
            </a:r>
          </a:p>
          <a:p>
            <a:pPr marL="914400" lvl="4">
              <a:spcBef>
                <a:spcPts val="0"/>
              </a:spcBef>
            </a:pPr>
            <a:r>
              <a:rPr lang="en-US" sz="1400" dirty="0"/>
              <a:t>Organize data</a:t>
            </a:r>
          </a:p>
          <a:p>
            <a:pPr marL="914400" lvl="4">
              <a:spcBef>
                <a:spcPts val="0"/>
              </a:spcBef>
            </a:pPr>
            <a:r>
              <a:rPr lang="en-US" sz="1400" dirty="0"/>
              <a:t>Data is saved in cost effective way</a:t>
            </a:r>
          </a:p>
          <a:p>
            <a:pPr marL="914400" lvl="4">
              <a:spcBef>
                <a:spcPts val="0"/>
              </a:spcBef>
            </a:pPr>
            <a:r>
              <a:rPr lang="en-US" sz="1400" dirty="0"/>
              <a:t>We have lot of data, scalability is important</a:t>
            </a:r>
          </a:p>
          <a:p>
            <a:pPr marL="457200" lvl="3">
              <a:spcBef>
                <a:spcPts val="0"/>
              </a:spcBef>
            </a:pPr>
            <a:r>
              <a:rPr lang="en-US" sz="1400" dirty="0"/>
              <a:t>AI Product Manager</a:t>
            </a:r>
          </a:p>
          <a:p>
            <a:pPr marL="914400" lvl="4">
              <a:spcBef>
                <a:spcPts val="0"/>
              </a:spcBef>
            </a:pPr>
            <a:r>
              <a:rPr lang="en-US" sz="1400" dirty="0"/>
              <a:t>What to build and feasible</a:t>
            </a: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 started with a small team</a:t>
            </a:r>
          </a:p>
        </p:txBody>
      </p:sp>
      <p:sp>
        <p:nvSpPr>
          <p:cNvPr id="3" name="Text Placeholder 2"/>
          <p:cNvSpPr>
            <a:spLocks noGrp="1"/>
          </p:cNvSpPr>
          <p:nvPr>
            <p:ph type="body" idx="1"/>
          </p:nvPr>
        </p:nvSpPr>
        <p:spPr/>
        <p:txBody>
          <a:bodyPr/>
          <a:lstStyle/>
          <a:p>
            <a:r>
              <a:rPr lang="en-US" sz="1800" dirty="0"/>
              <a:t>1 Software engineer</a:t>
            </a:r>
          </a:p>
          <a:p>
            <a:r>
              <a:rPr lang="en-US" sz="1800" dirty="0"/>
              <a:t>1 ML engineer / Data scientist</a:t>
            </a:r>
          </a:p>
          <a:p>
            <a:r>
              <a:rPr lang="en-US" sz="1800" dirty="0"/>
              <a:t>No body but your self</a:t>
            </a: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Transformation playbook</a:t>
            </a:r>
          </a:p>
        </p:txBody>
      </p:sp>
      <p:sp>
        <p:nvSpPr>
          <p:cNvPr id="3" name="Text Placeholder 2"/>
          <p:cNvSpPr>
            <a:spLocks noGrp="1"/>
          </p:cNvSpPr>
          <p:nvPr>
            <p:ph type="body" idx="1"/>
          </p:nvPr>
        </p:nvSpPr>
        <p:spPr/>
        <p:txBody>
          <a:bodyPr/>
          <a:lstStyle/>
          <a:p>
            <a:r>
              <a:rPr lang="en-US" sz="2000" dirty="0"/>
              <a:t>Execute a pilot project to gain momentum</a:t>
            </a:r>
          </a:p>
          <a:p>
            <a:r>
              <a:rPr lang="en-US" sz="2000" dirty="0"/>
              <a:t>Build an in-house AI team</a:t>
            </a:r>
          </a:p>
          <a:p>
            <a:r>
              <a:rPr lang="en-US" sz="2000" dirty="0"/>
              <a:t>Provide broad AI training</a:t>
            </a:r>
          </a:p>
          <a:p>
            <a:r>
              <a:rPr lang="en-US" sz="2000" dirty="0"/>
              <a:t>Develop an AI strategy</a:t>
            </a:r>
          </a:p>
          <a:p>
            <a:r>
              <a:rPr lang="en-US" sz="2000" dirty="0"/>
              <a:t>Develop internal and external communication</a:t>
            </a: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Execute pilot project</a:t>
            </a:r>
          </a:p>
        </p:txBody>
      </p:sp>
      <p:sp>
        <p:nvSpPr>
          <p:cNvPr id="3" name="Text Placeholder 2"/>
          <p:cNvSpPr>
            <a:spLocks noGrp="1"/>
          </p:cNvSpPr>
          <p:nvPr>
            <p:ph type="body" idx="1"/>
          </p:nvPr>
        </p:nvSpPr>
        <p:spPr/>
        <p:txBody>
          <a:bodyPr/>
          <a:lstStyle/>
          <a:p>
            <a:r>
              <a:rPr lang="en-US" sz="1800" dirty="0"/>
              <a:t>Start the fly wheel</a:t>
            </a:r>
          </a:p>
          <a:p>
            <a:r>
              <a:rPr lang="en-US" sz="1800" dirty="0"/>
              <a:t>Show traction with in 6-12 months</a:t>
            </a:r>
          </a:p>
          <a:p>
            <a:r>
              <a:rPr lang="en-US" sz="1800" dirty="0"/>
              <a:t>Can be in-house or out-sourced</a:t>
            </a:r>
          </a:p>
          <a:p>
            <a:endParaRPr lang="en-US" sz="1800" dirty="0"/>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 an in-house AI team</a:t>
            </a:r>
          </a:p>
        </p:txBody>
      </p:sp>
      <p:sp>
        <p:nvSpPr>
          <p:cNvPr id="3" name="Text Placeholder 2"/>
          <p:cNvSpPr>
            <a:spLocks noGrp="1"/>
          </p:cNvSpPr>
          <p:nvPr>
            <p:ph type="body" idx="1"/>
          </p:nvPr>
        </p:nvSpPr>
        <p:spPr/>
        <p:txBody>
          <a:bodyPr/>
          <a:lstStyle/>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r>
              <a:rPr lang="en-US" sz="1800" dirty="0"/>
              <a:t>Develop tools that could be useful company wide</a:t>
            </a:r>
          </a:p>
          <a:p>
            <a:r>
              <a:rPr lang="en-US" sz="1800" dirty="0"/>
              <a:t>Under CIO, CTO,CDO, CAIO</a:t>
            </a:r>
          </a:p>
        </p:txBody>
      </p:sp>
      <p:pic>
        <p:nvPicPr>
          <p:cNvPr id="4098" name="Picture 2"/>
          <p:cNvPicPr>
            <a:picLocks noChangeAspect="1" noChangeArrowheads="1"/>
          </p:cNvPicPr>
          <p:nvPr/>
        </p:nvPicPr>
        <p:blipFill>
          <a:blip r:embed="rId2"/>
          <a:srcRect/>
          <a:stretch>
            <a:fillRect/>
          </a:stretch>
        </p:blipFill>
        <p:spPr bwMode="auto">
          <a:xfrm>
            <a:off x="2243138" y="2331875"/>
            <a:ext cx="2828925" cy="1562100"/>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307</TotalTime>
  <Words>3718</Words>
  <Application>Microsoft Office PowerPoint</Application>
  <PresentationFormat>On-screen Show (16:9)</PresentationFormat>
  <Paragraphs>706</Paragraphs>
  <Slides>135</Slides>
  <Notes>54</Notes>
  <HiddenSlides>0</HiddenSlides>
  <MMClips>0</MMClips>
  <ScaleCrop>false</ScaleCrop>
  <HeadingPairs>
    <vt:vector size="4" baseType="variant">
      <vt:variant>
        <vt:lpstr>Theme</vt:lpstr>
      </vt:variant>
      <vt:variant>
        <vt:i4>1</vt:i4>
      </vt:variant>
      <vt:variant>
        <vt:lpstr>Slide Titles</vt:lpstr>
      </vt:variant>
      <vt:variant>
        <vt:i4>135</vt:i4>
      </vt:variant>
    </vt:vector>
  </HeadingPairs>
  <TitlesOfParts>
    <vt:vector size="136" baseType="lpstr">
      <vt:lpstr>Streamline</vt:lpstr>
      <vt:lpstr>AI for Everyone</vt:lpstr>
      <vt:lpstr>Objectives of this Course</vt:lpstr>
      <vt:lpstr>$13 Trillion</vt:lpstr>
      <vt:lpstr>PowerPoint Presentation</vt:lpstr>
      <vt:lpstr>There are 2 types of AI</vt:lpstr>
      <vt:lpstr>Artificial Narrow Intelligence (ANI)</vt:lpstr>
      <vt:lpstr>Artificial General Intelligence (AGI)</vt:lpstr>
      <vt:lpstr>Progress in ANI vs AGI</vt:lpstr>
      <vt:lpstr>Achieving AGI Will Take Time</vt:lpstr>
      <vt:lpstr>Machine Learning</vt:lpstr>
      <vt:lpstr>Supervised Learning</vt:lpstr>
      <vt:lpstr>Supervised Learning</vt:lpstr>
      <vt:lpstr>Supervised Learning</vt:lpstr>
      <vt:lpstr>Supervised Learning</vt:lpstr>
      <vt:lpstr>Supervised Learning </vt:lpstr>
      <vt:lpstr>Supervised Learning</vt:lpstr>
      <vt:lpstr>Why Now?</vt:lpstr>
      <vt:lpstr>Why Now?</vt:lpstr>
      <vt:lpstr>Why Now?</vt:lpstr>
      <vt:lpstr>Why Now?</vt:lpstr>
      <vt:lpstr>Why Now?</vt:lpstr>
      <vt:lpstr>Why Now?</vt:lpstr>
      <vt:lpstr>The Rise of Fast Computers</vt:lpstr>
      <vt:lpstr>What is the most important  idea in AI?</vt:lpstr>
      <vt:lpstr>Machine Learning</vt:lpstr>
      <vt:lpstr>What is Supervised Learning?</vt:lpstr>
      <vt:lpstr>A to B mappings   Input to Output mappings</vt:lpstr>
      <vt:lpstr>What enables machine learning  to work so well?</vt:lpstr>
      <vt:lpstr>What is Data</vt:lpstr>
      <vt:lpstr>A Table of Data (Dataset)</vt:lpstr>
      <vt:lpstr>A Table of Data (Dataset)</vt:lpstr>
      <vt:lpstr>Data is often unique to your business</vt:lpstr>
      <vt:lpstr>Another example</vt:lpstr>
      <vt:lpstr>A Table of Data (Dataset)</vt:lpstr>
      <vt:lpstr>Acquiring data</vt:lpstr>
      <vt:lpstr>Acquiring data</vt:lpstr>
      <vt:lpstr>Acquiring data</vt:lpstr>
      <vt:lpstr>Acquiring data</vt:lpstr>
      <vt:lpstr>Use and misuse of data</vt:lpstr>
      <vt:lpstr>Use and misuse of data</vt:lpstr>
      <vt:lpstr>Example</vt:lpstr>
      <vt:lpstr>Use and misuse of data</vt:lpstr>
      <vt:lpstr>Use and misuse of data</vt:lpstr>
      <vt:lpstr>Data is Messy</vt:lpstr>
      <vt:lpstr>Data is Messy</vt:lpstr>
      <vt:lpstr>Example</vt:lpstr>
      <vt:lpstr>Machine Learning vs Data Science</vt:lpstr>
      <vt:lpstr>Running AI System</vt:lpstr>
      <vt:lpstr>Data Science</vt:lpstr>
      <vt:lpstr>Data Science</vt:lpstr>
      <vt:lpstr>Machine Learning vs Data Science</vt:lpstr>
      <vt:lpstr>Formal Definition of Data Science</vt:lpstr>
      <vt:lpstr>Example of ML vs DS in the online ad industry</vt:lpstr>
      <vt:lpstr>Example of ML vs DS in the online ad industry</vt:lpstr>
      <vt:lpstr>Deep Learning</vt:lpstr>
      <vt:lpstr>AI and related disciplines</vt:lpstr>
      <vt:lpstr>What makes a company AI company?</vt:lpstr>
      <vt:lpstr>AI Transformation</vt:lpstr>
      <vt:lpstr>Deciding about a new project</vt:lpstr>
      <vt:lpstr>Supervised learning tasks</vt:lpstr>
      <vt:lpstr>PowerPoint Presentation</vt:lpstr>
      <vt:lpstr>Examples of what ML can and can’t do?</vt:lpstr>
      <vt:lpstr>Technical diligence rules</vt:lpstr>
      <vt:lpstr>More examples</vt:lpstr>
      <vt:lpstr>X-ray diagnosis</vt:lpstr>
      <vt:lpstr>Strengths and weakness of ML</vt:lpstr>
      <vt:lpstr>Demand prediction based on price</vt:lpstr>
      <vt:lpstr>PowerPoint Presentation</vt:lpstr>
      <vt:lpstr>Face recognition</vt:lpstr>
      <vt:lpstr>PowerPoint Presentation</vt:lpstr>
      <vt:lpstr>Speech Recognition</vt:lpstr>
      <vt:lpstr>Key steps of Echo / Alexa</vt:lpstr>
      <vt:lpstr>PowerPoint Presentation</vt:lpstr>
      <vt:lpstr>PowerPoint Presentation</vt:lpstr>
      <vt:lpstr>PowerPoint Presentation</vt:lpstr>
      <vt:lpstr>Machine Learning changing job functions</vt:lpstr>
      <vt:lpstr>PowerPoint Presentation</vt:lpstr>
      <vt:lpstr>How to chose an AI project?</vt:lpstr>
      <vt:lpstr>Brainstorming framework</vt:lpstr>
      <vt:lpstr>Is it always necessary to have big data?</vt:lpstr>
      <vt:lpstr>PowerPoint Presentation</vt:lpstr>
      <vt:lpstr>Ethical diligence</vt:lpstr>
      <vt:lpstr>Build Vs Buy</vt:lpstr>
      <vt:lpstr>How to work with AI team</vt:lpstr>
      <vt:lpstr>Machine Learning frameworks</vt:lpstr>
      <vt:lpstr>CPU Vs GPU</vt:lpstr>
      <vt:lpstr>PowerPoint Presentation</vt:lpstr>
      <vt:lpstr>PowerPoint Presentation</vt:lpstr>
      <vt:lpstr>Steps or AI pipeline</vt:lpstr>
      <vt:lpstr>Activity</vt:lpstr>
      <vt:lpstr>Smart speaker functions</vt:lpstr>
      <vt:lpstr>Self driving car</vt:lpstr>
      <vt:lpstr>PowerPoint Presentation</vt:lpstr>
      <vt:lpstr>AI teams</vt:lpstr>
      <vt:lpstr>PowerPoint Presentation</vt:lpstr>
      <vt:lpstr>Get started with a small team</vt:lpstr>
      <vt:lpstr>AI Transformation playbook</vt:lpstr>
      <vt:lpstr>Execute pilot project</vt:lpstr>
      <vt:lpstr>Build an in-house AI team</vt:lpstr>
      <vt:lpstr>Provide broad AI training</vt:lpstr>
      <vt:lpstr>Resources</vt:lpstr>
      <vt:lpstr>Develop an AI strategy</vt:lpstr>
      <vt:lpstr>PowerPoint Presentation</vt:lpstr>
      <vt:lpstr>PowerPoint Presentation</vt:lpstr>
      <vt:lpstr>Develop internal and external communications</vt:lpstr>
      <vt:lpstr>Common pitfalls</vt:lpstr>
      <vt:lpstr>PowerPoint Presentation</vt:lpstr>
      <vt:lpstr>Take your first step</vt:lpstr>
      <vt:lpstr>AI Application areas</vt:lpstr>
      <vt:lpstr>Natural language processing</vt:lpstr>
      <vt:lpstr>PowerPoint Presentation</vt:lpstr>
      <vt:lpstr>Speech</vt:lpstr>
      <vt:lpstr>Robotics</vt:lpstr>
      <vt:lpstr>General machine learning</vt:lpstr>
      <vt:lpstr>Unsupervised learning</vt:lpstr>
      <vt:lpstr>PowerPoint Presentation</vt:lpstr>
      <vt:lpstr>Transfer learning</vt:lpstr>
      <vt:lpstr>Reinforcement learning</vt:lpstr>
      <vt:lpstr>Generative Adversarial Network (GAN)</vt:lpstr>
      <vt:lpstr>Knowledge graph</vt:lpstr>
      <vt:lpstr>AI &amp; Society</vt:lpstr>
      <vt:lpstr>Limitations of AI</vt:lpstr>
      <vt:lpstr>AI can learn unhealthy stereotype</vt:lpstr>
      <vt:lpstr>Why bias matters</vt:lpstr>
      <vt:lpstr>Combating bias</vt:lpstr>
      <vt:lpstr>Adversarial attacks</vt:lpstr>
      <vt:lpstr>Physical attacks</vt:lpstr>
      <vt:lpstr>Adversarial defenses</vt:lpstr>
      <vt:lpstr>Adverse uses of AI</vt:lpstr>
      <vt:lpstr>AI &amp; Developing economy</vt:lpstr>
      <vt:lpstr>How developing economies can build AI?</vt:lpstr>
      <vt:lpstr>AI and impact on jobs</vt:lpstr>
      <vt:lpstr>PowerPoint Presentation</vt:lpstr>
      <vt:lpstr>Some solutions to counter AI impact on jobs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for Everyone</dc:title>
  <cp:lastModifiedBy>BSE20F133 Student SMIU</cp:lastModifiedBy>
  <cp:revision>97</cp:revision>
  <dcterms:modified xsi:type="dcterms:W3CDTF">2023-03-06T08:39:13Z</dcterms:modified>
</cp:coreProperties>
</file>